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7620" r:id="rId1"/>
    <p:sldMasterId id="2147487680" r:id="rId2"/>
    <p:sldMasterId id="2147488327" r:id="rId3"/>
  </p:sldMasterIdLst>
  <p:notesMasterIdLst>
    <p:notesMasterId r:id="rId46"/>
  </p:notesMasterIdLst>
  <p:handoutMasterIdLst>
    <p:handoutMasterId r:id="rId47"/>
  </p:handoutMasterIdLst>
  <p:sldIdLst>
    <p:sldId id="891" r:id="rId4"/>
    <p:sldId id="896" r:id="rId5"/>
    <p:sldId id="897" r:id="rId6"/>
    <p:sldId id="898" r:id="rId7"/>
    <p:sldId id="899" r:id="rId8"/>
    <p:sldId id="834" r:id="rId9"/>
    <p:sldId id="836" r:id="rId10"/>
    <p:sldId id="835" r:id="rId11"/>
    <p:sldId id="837" r:id="rId12"/>
    <p:sldId id="838" r:id="rId13"/>
    <p:sldId id="840" r:id="rId14"/>
    <p:sldId id="841" r:id="rId15"/>
    <p:sldId id="265" r:id="rId16"/>
    <p:sldId id="266" r:id="rId17"/>
    <p:sldId id="514" r:id="rId18"/>
    <p:sldId id="884" r:id="rId19"/>
    <p:sldId id="894" r:id="rId20"/>
    <p:sldId id="512" r:id="rId21"/>
    <p:sldId id="843" r:id="rId22"/>
    <p:sldId id="845" r:id="rId23"/>
    <p:sldId id="846" r:id="rId24"/>
    <p:sldId id="847" r:id="rId25"/>
    <p:sldId id="848" r:id="rId26"/>
    <p:sldId id="849" r:id="rId27"/>
    <p:sldId id="888" r:id="rId28"/>
    <p:sldId id="851" r:id="rId29"/>
    <p:sldId id="890" r:id="rId30"/>
    <p:sldId id="885" r:id="rId31"/>
    <p:sldId id="886" r:id="rId32"/>
    <p:sldId id="873" r:id="rId33"/>
    <p:sldId id="874" r:id="rId34"/>
    <p:sldId id="875" r:id="rId35"/>
    <p:sldId id="876" r:id="rId36"/>
    <p:sldId id="877" r:id="rId37"/>
    <p:sldId id="878" r:id="rId38"/>
    <p:sldId id="879" r:id="rId39"/>
    <p:sldId id="880" r:id="rId40"/>
    <p:sldId id="881" r:id="rId41"/>
    <p:sldId id="889" r:id="rId42"/>
    <p:sldId id="893" r:id="rId43"/>
    <p:sldId id="892" r:id="rId44"/>
    <p:sldId id="883" r:id="rId45"/>
  </p:sldIdLst>
  <p:sldSz cx="12192000" cy="6858000"/>
  <p:notesSz cx="7010400" cy="9296400"/>
  <p:defaultTextStyle>
    <a:defPPr>
      <a:defRPr lang="ms-MY"/>
    </a:defPPr>
    <a:lvl1pPr marL="0" algn="l" defTabSz="924100" rtl="0" eaLnBrk="1" latinLnBrk="0" hangingPunct="1">
      <a:defRPr sz="1816" kern="1200">
        <a:solidFill>
          <a:schemeClr val="tx1"/>
        </a:solidFill>
        <a:latin typeface="+mn-lt"/>
        <a:ea typeface="+mn-ea"/>
        <a:cs typeface="+mn-cs"/>
      </a:defRPr>
    </a:lvl1pPr>
    <a:lvl2pPr marL="462050" algn="l" defTabSz="924100" rtl="0" eaLnBrk="1" latinLnBrk="0" hangingPunct="1">
      <a:defRPr sz="1816" kern="1200">
        <a:solidFill>
          <a:schemeClr val="tx1"/>
        </a:solidFill>
        <a:latin typeface="+mn-lt"/>
        <a:ea typeface="+mn-ea"/>
        <a:cs typeface="+mn-cs"/>
      </a:defRPr>
    </a:lvl2pPr>
    <a:lvl3pPr marL="924100" algn="l" defTabSz="924100" rtl="0" eaLnBrk="1" latinLnBrk="0" hangingPunct="1">
      <a:defRPr sz="1816" kern="1200">
        <a:solidFill>
          <a:schemeClr val="tx1"/>
        </a:solidFill>
        <a:latin typeface="+mn-lt"/>
        <a:ea typeface="+mn-ea"/>
        <a:cs typeface="+mn-cs"/>
      </a:defRPr>
    </a:lvl3pPr>
    <a:lvl4pPr marL="1386151" algn="l" defTabSz="924100" rtl="0" eaLnBrk="1" latinLnBrk="0" hangingPunct="1">
      <a:defRPr sz="1816" kern="1200">
        <a:solidFill>
          <a:schemeClr val="tx1"/>
        </a:solidFill>
        <a:latin typeface="+mn-lt"/>
        <a:ea typeface="+mn-ea"/>
        <a:cs typeface="+mn-cs"/>
      </a:defRPr>
    </a:lvl4pPr>
    <a:lvl5pPr marL="1848201" algn="l" defTabSz="924100" rtl="0" eaLnBrk="1" latinLnBrk="0" hangingPunct="1">
      <a:defRPr sz="1816" kern="1200">
        <a:solidFill>
          <a:schemeClr val="tx1"/>
        </a:solidFill>
        <a:latin typeface="+mn-lt"/>
        <a:ea typeface="+mn-ea"/>
        <a:cs typeface="+mn-cs"/>
      </a:defRPr>
    </a:lvl5pPr>
    <a:lvl6pPr marL="2310254" algn="l" defTabSz="924100" rtl="0" eaLnBrk="1" latinLnBrk="0" hangingPunct="1">
      <a:defRPr sz="1816" kern="1200">
        <a:solidFill>
          <a:schemeClr val="tx1"/>
        </a:solidFill>
        <a:latin typeface="+mn-lt"/>
        <a:ea typeface="+mn-ea"/>
        <a:cs typeface="+mn-cs"/>
      </a:defRPr>
    </a:lvl6pPr>
    <a:lvl7pPr marL="2772301" algn="l" defTabSz="924100" rtl="0" eaLnBrk="1" latinLnBrk="0" hangingPunct="1">
      <a:defRPr sz="1816" kern="1200">
        <a:solidFill>
          <a:schemeClr val="tx1"/>
        </a:solidFill>
        <a:latin typeface="+mn-lt"/>
        <a:ea typeface="+mn-ea"/>
        <a:cs typeface="+mn-cs"/>
      </a:defRPr>
    </a:lvl7pPr>
    <a:lvl8pPr marL="3234352" algn="l" defTabSz="924100" rtl="0" eaLnBrk="1" latinLnBrk="0" hangingPunct="1">
      <a:defRPr sz="1816" kern="1200">
        <a:solidFill>
          <a:schemeClr val="tx1"/>
        </a:solidFill>
        <a:latin typeface="+mn-lt"/>
        <a:ea typeface="+mn-ea"/>
        <a:cs typeface="+mn-cs"/>
      </a:defRPr>
    </a:lvl8pPr>
    <a:lvl9pPr marL="3696405" algn="l" defTabSz="924100" rtl="0" eaLnBrk="1" latinLnBrk="0" hangingPunct="1">
      <a:defRPr sz="181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izul Bin Mohd Musa" initials="FBMM" lastIdx="0" clrIdx="0">
    <p:extLst>
      <p:ext uri="{19B8F6BF-5375-455C-9EA6-DF929625EA0E}">
        <p15:presenceInfo xmlns:p15="http://schemas.microsoft.com/office/powerpoint/2012/main" userId="S-1-5-21-1006915319-2162693420-4222590297-56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3399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09" autoAdjust="0"/>
    <p:restoredTop sz="93883" autoAdjust="0"/>
  </p:normalViewPr>
  <p:slideViewPr>
    <p:cSldViewPr snapToGrid="0">
      <p:cViewPr varScale="1">
        <p:scale>
          <a:sx n="111" d="100"/>
          <a:sy n="111" d="100"/>
        </p:scale>
        <p:origin x="546" y="96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80" y="-16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386" cy="46570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77" y="0"/>
            <a:ext cx="3038386" cy="46570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FC9C7-6A2C-4B7D-8AE6-B9BAE461029A}" type="datetimeFigureOut">
              <a:rPr lang="en-MY" smtClean="0"/>
              <a:t>11/11/2024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30693"/>
            <a:ext cx="3038386" cy="4657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77" y="8830693"/>
            <a:ext cx="3038386" cy="46570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CDD9F-CE50-4A86-930C-69B921D1213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05483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ms-MY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s-MY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3970940" y="8829967"/>
            <a:ext cx="303784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596D7-A26E-46DD-AD8E-160D9AC542AA}" type="slidenum">
              <a:rPr lang="ms-MY" smtClean="0"/>
              <a:t>‹#›</a:t>
            </a:fld>
            <a:endParaRPr lang="ms-MY"/>
          </a:p>
        </p:txBody>
      </p:sp>
      <p:sp>
        <p:nvSpPr>
          <p:cNvPr id="15" name="Header Placeholder 14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s-MY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idx="1"/>
          </p:nvPr>
        </p:nvSpPr>
        <p:spPr>
          <a:xfrm>
            <a:off x="3970940" y="1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93E00-5567-4140-B273-055B455DF771}" type="datetimeFigureOut">
              <a:rPr lang="ms-MY" smtClean="0"/>
              <a:t>11/11/2024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975151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24100" rtl="0" eaLnBrk="1" latinLnBrk="0" hangingPunct="1">
      <a:defRPr sz="1214" kern="1200">
        <a:solidFill>
          <a:schemeClr val="tx1"/>
        </a:solidFill>
        <a:latin typeface="+mn-lt"/>
        <a:ea typeface="+mn-ea"/>
        <a:cs typeface="+mn-cs"/>
      </a:defRPr>
    </a:lvl1pPr>
    <a:lvl2pPr marL="462050" algn="l" defTabSz="924100" rtl="0" eaLnBrk="1" latinLnBrk="0" hangingPunct="1">
      <a:defRPr sz="1214" kern="1200">
        <a:solidFill>
          <a:schemeClr val="tx1"/>
        </a:solidFill>
        <a:latin typeface="+mn-lt"/>
        <a:ea typeface="+mn-ea"/>
        <a:cs typeface="+mn-cs"/>
      </a:defRPr>
    </a:lvl2pPr>
    <a:lvl3pPr marL="924100" algn="l" defTabSz="924100" rtl="0" eaLnBrk="1" latinLnBrk="0" hangingPunct="1">
      <a:defRPr sz="1214" kern="1200">
        <a:solidFill>
          <a:schemeClr val="tx1"/>
        </a:solidFill>
        <a:latin typeface="+mn-lt"/>
        <a:ea typeface="+mn-ea"/>
        <a:cs typeface="+mn-cs"/>
      </a:defRPr>
    </a:lvl3pPr>
    <a:lvl4pPr marL="1386151" algn="l" defTabSz="924100" rtl="0" eaLnBrk="1" latinLnBrk="0" hangingPunct="1">
      <a:defRPr sz="1214" kern="1200">
        <a:solidFill>
          <a:schemeClr val="tx1"/>
        </a:solidFill>
        <a:latin typeface="+mn-lt"/>
        <a:ea typeface="+mn-ea"/>
        <a:cs typeface="+mn-cs"/>
      </a:defRPr>
    </a:lvl4pPr>
    <a:lvl5pPr marL="1848201" algn="l" defTabSz="924100" rtl="0" eaLnBrk="1" latinLnBrk="0" hangingPunct="1">
      <a:defRPr sz="1214" kern="1200">
        <a:solidFill>
          <a:schemeClr val="tx1"/>
        </a:solidFill>
        <a:latin typeface="+mn-lt"/>
        <a:ea typeface="+mn-ea"/>
        <a:cs typeface="+mn-cs"/>
      </a:defRPr>
    </a:lvl5pPr>
    <a:lvl6pPr marL="2310254" algn="l" defTabSz="924100" rtl="0" eaLnBrk="1" latinLnBrk="0" hangingPunct="1">
      <a:defRPr sz="1214" kern="1200">
        <a:solidFill>
          <a:schemeClr val="tx1"/>
        </a:solidFill>
        <a:latin typeface="+mn-lt"/>
        <a:ea typeface="+mn-ea"/>
        <a:cs typeface="+mn-cs"/>
      </a:defRPr>
    </a:lvl6pPr>
    <a:lvl7pPr marL="2772301" algn="l" defTabSz="924100" rtl="0" eaLnBrk="1" latinLnBrk="0" hangingPunct="1">
      <a:defRPr sz="1214" kern="1200">
        <a:solidFill>
          <a:schemeClr val="tx1"/>
        </a:solidFill>
        <a:latin typeface="+mn-lt"/>
        <a:ea typeface="+mn-ea"/>
        <a:cs typeface="+mn-cs"/>
      </a:defRPr>
    </a:lvl7pPr>
    <a:lvl8pPr marL="3234352" algn="l" defTabSz="924100" rtl="0" eaLnBrk="1" latinLnBrk="0" hangingPunct="1">
      <a:defRPr sz="1214" kern="1200">
        <a:solidFill>
          <a:schemeClr val="tx1"/>
        </a:solidFill>
        <a:latin typeface="+mn-lt"/>
        <a:ea typeface="+mn-ea"/>
        <a:cs typeface="+mn-cs"/>
      </a:defRPr>
    </a:lvl8pPr>
    <a:lvl9pPr marL="3696405" algn="l" defTabSz="924100" rtl="0" eaLnBrk="1" latinLnBrk="0" hangingPunct="1">
      <a:defRPr sz="12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err="1"/>
              <a:t>Agsbghsdgvbsadv</a:t>
            </a:r>
            <a:r>
              <a:rPr lang="en-MY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596D7-A26E-46DD-AD8E-160D9AC542AA}" type="slidenum">
              <a:rPr lang="ms-MY" smtClean="0"/>
              <a:t>1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169386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596D7-A26E-46DD-AD8E-160D9AC542AA}" type="slidenum">
              <a:rPr lang="ms-MY" smtClean="0"/>
              <a:t>28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1941151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PENCERAMAH </a:t>
            </a:r>
            <a:endParaRPr lang="ms-MY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2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ms-MY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1450" marR="0" lvl="0" indent="-171450" algn="l" defTabSz="92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ms-MY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Jelaskan secara ringkas</a:t>
            </a:r>
          </a:p>
          <a:p>
            <a:endParaRPr lang="ms-MY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596D7-A26E-46DD-AD8E-160D9AC542AA}" type="slidenum">
              <a:rPr lang="ms-MY" smtClean="0"/>
              <a:t>29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682509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596D7-A26E-46DD-AD8E-160D9AC542AA}" type="slidenum">
              <a:rPr lang="ms-MY" smtClean="0"/>
              <a:t>30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4206513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en-US" sz="1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PENCERAMAH</a:t>
            </a:r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596D7-A26E-46DD-AD8E-160D9AC542AA}" type="slidenum">
              <a:rPr lang="ms-MY" smtClean="0">
                <a:solidFill>
                  <a:prstClr val="black"/>
                </a:solidFill>
              </a:rPr>
              <a:pPr/>
              <a:t>31</a:t>
            </a:fld>
            <a:endParaRPr lang="ms-MY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772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PENCERAMAH </a:t>
            </a:r>
            <a:endParaRPr lang="ms-MY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2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ms-MY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1450" marR="0" lvl="0" indent="-171450" algn="l" defTabSz="92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ms-MY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Jelaskan secara ringkas</a:t>
            </a:r>
          </a:p>
          <a:p>
            <a:pPr marL="0" marR="0" lvl="0" indent="0" algn="l" defTabSz="92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altLang="ms-MY" sz="12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596D7-A26E-46DD-AD8E-160D9AC542AA}" type="slidenum">
              <a:rPr lang="ms-MY" smtClean="0"/>
              <a:t>32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870022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PENCERAMAH </a:t>
            </a:r>
            <a:endParaRPr lang="ms-MY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2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ms-MY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1450" marR="0" lvl="0" indent="-171450" algn="l" defTabSz="92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ms-MY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Jelaskan secara ringkas</a:t>
            </a:r>
          </a:p>
          <a:p>
            <a:pPr marL="0" marR="0" lvl="0" indent="0" algn="l" defTabSz="92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altLang="ms-MY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596D7-A26E-46DD-AD8E-160D9AC542AA}" type="slidenum">
              <a:rPr lang="ms-MY" smtClean="0"/>
              <a:t>33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1225061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PENCERAMAH </a:t>
            </a:r>
            <a:endParaRPr lang="ms-MY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2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ms-MY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1450" marR="0" lvl="0" indent="-171450" algn="l" defTabSz="92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ms-MY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Jelaskan secara ringkas</a:t>
            </a:r>
          </a:p>
          <a:p>
            <a:pPr marL="0" marR="0" lvl="0" indent="0" algn="l" defTabSz="92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altLang="ms-MY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596D7-A26E-46DD-AD8E-160D9AC542AA}" type="slidenum">
              <a:rPr lang="ms-MY" smtClean="0"/>
              <a:t>34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706883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596D7-A26E-46DD-AD8E-160D9AC542AA}" type="slidenum">
              <a:rPr lang="ms-MY" smtClean="0"/>
              <a:t>35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1427136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596D7-A26E-46DD-AD8E-160D9AC542AA}" type="slidenum">
              <a:rPr lang="ms-MY" smtClean="0"/>
              <a:t>36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871806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596D7-A26E-46DD-AD8E-160D9AC542AA}" type="slidenum">
              <a:rPr lang="ms-MY" smtClean="0"/>
              <a:t>37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182712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/>
          <a:lstStyle/>
          <a:p>
            <a:r>
              <a:rPr kumimoji="0" lang="en-US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PENCERAMAH </a:t>
            </a:r>
            <a:endParaRPr lang="ms-MY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ms-MY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ms-MY" sz="1000" baseline="0" dirty="0">
                <a:latin typeface="Arial" panose="020B0604020202020204" pitchFamily="34" charset="0"/>
                <a:cs typeface="Arial" panose="020B0604020202020204" pitchFamily="34" charset="0"/>
              </a:rPr>
              <a:t>Rasuah berlaku sekiranya kelima-lima elemen wujud.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ms-MY" sz="1000" baseline="0" dirty="0">
                <a:latin typeface="Arial" panose="020B0604020202020204" pitchFamily="34" charset="0"/>
                <a:cs typeface="Arial" panose="020B0604020202020204" pitchFamily="34" charset="0"/>
              </a:rPr>
              <a:t>Elemen niat jahat wajib ada untuk membuktikan sesuatu kesalahan rasuah.</a:t>
            </a:r>
            <a:endParaRPr lang="ms-MY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40" y="8829967"/>
            <a:ext cx="3037840" cy="466433"/>
          </a:xfrm>
          <a:prstGeom prst="rect">
            <a:avLst/>
          </a:prstGeom>
        </p:spPr>
        <p:txBody>
          <a:bodyPr/>
          <a:lstStyle/>
          <a:p>
            <a:fld id="{395D9AFC-A891-4C49-AED0-95B19CE0EC3A}" type="slidenum">
              <a:rPr lang="ms-MY" smtClean="0"/>
              <a:t>13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2746586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596D7-A26E-46DD-AD8E-160D9AC542AA}" type="slidenum">
              <a:rPr lang="ms-MY" smtClean="0"/>
              <a:t>38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2034205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596D7-A26E-46DD-AD8E-160D9AC542AA}" type="slidenum">
              <a:rPr lang="ms-MY" smtClean="0"/>
              <a:t>39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1386162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Pensyarah boleh </a:t>
            </a:r>
            <a:r>
              <a:rPr lang="en-MY" dirty="0" err="1"/>
              <a:t>mengadakan</a:t>
            </a:r>
            <a:r>
              <a:rPr lang="en-MY" dirty="0"/>
              <a:t> aktiviti </a:t>
            </a:r>
            <a:r>
              <a:rPr lang="en-MY" dirty="0" err="1"/>
              <a:t>seperti</a:t>
            </a:r>
            <a:r>
              <a:rPr lang="en-MY" dirty="0"/>
              <a:t>:-</a:t>
            </a:r>
          </a:p>
          <a:p>
            <a:pPr marL="228600" indent="-228600">
              <a:buFont typeface="+mj-lt"/>
              <a:buAutoNum type="arabicPeriod"/>
            </a:pPr>
            <a:r>
              <a:rPr lang="en-MY" dirty="0" err="1"/>
              <a:t>Refleksi</a:t>
            </a:r>
            <a:r>
              <a:rPr lang="en-MY" dirty="0"/>
              <a:t>, </a:t>
            </a:r>
          </a:p>
          <a:p>
            <a:pPr marL="228600" indent="-228600">
              <a:buFont typeface="+mj-lt"/>
              <a:buAutoNum type="arabicPeriod"/>
            </a:pPr>
            <a:r>
              <a:rPr lang="en-MY" dirty="0" err="1"/>
              <a:t>Kuiz</a:t>
            </a:r>
            <a:r>
              <a:rPr lang="en-MY" dirty="0"/>
              <a:t>, </a:t>
            </a:r>
          </a:p>
          <a:p>
            <a:pPr marL="228600" indent="-228600">
              <a:buFont typeface="+mj-lt"/>
              <a:buAutoNum type="arabicPeriod"/>
            </a:pPr>
            <a:r>
              <a:rPr lang="en-MY" dirty="0"/>
              <a:t>Silang kata</a:t>
            </a:r>
          </a:p>
          <a:p>
            <a:pPr marL="228600" indent="-228600">
              <a:buFont typeface="+mj-lt"/>
              <a:buAutoNum type="arabicPeriod"/>
            </a:pPr>
            <a:r>
              <a:rPr lang="en-MY" dirty="0" err="1"/>
              <a:t>Sesi</a:t>
            </a:r>
            <a:r>
              <a:rPr lang="en-MY" dirty="0"/>
              <a:t> </a:t>
            </a:r>
            <a:r>
              <a:rPr lang="en-MY" dirty="0" err="1"/>
              <a:t>soal</a:t>
            </a:r>
            <a:r>
              <a:rPr lang="en-MY" dirty="0"/>
              <a:t> </a:t>
            </a:r>
            <a:r>
              <a:rPr lang="en-MY" dirty="0" err="1"/>
              <a:t>jawab</a:t>
            </a:r>
            <a:endParaRPr lang="en-MY" dirty="0"/>
          </a:p>
          <a:p>
            <a:pPr marL="0" indent="0">
              <a:buFont typeface="+mj-lt"/>
              <a:buNone/>
            </a:pPr>
            <a:r>
              <a:rPr lang="en-MY" dirty="0" err="1"/>
              <a:t>Bertujuan</a:t>
            </a:r>
            <a:r>
              <a:rPr lang="en-MY" dirty="0"/>
              <a:t> untuk </a:t>
            </a:r>
            <a:r>
              <a:rPr lang="en-MY" dirty="0" err="1"/>
              <a:t>menguji</a:t>
            </a:r>
            <a:r>
              <a:rPr lang="en-MY" dirty="0"/>
              <a:t> </a:t>
            </a:r>
            <a:r>
              <a:rPr lang="en-MY" dirty="0" err="1"/>
              <a:t>pemahamaman</a:t>
            </a:r>
            <a:r>
              <a:rPr lang="en-MY" dirty="0"/>
              <a:t> pelajar.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4A980-909D-4420-9B0C-4E4AA4ED72FE}" type="slidenum">
              <a:rPr lang="en-MY" smtClean="0"/>
              <a:t>40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67866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Jelaskan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pelajar</a:t>
            </a:r>
            <a:r>
              <a:rPr lang="en-US" dirty="0"/>
              <a:t> </a:t>
            </a:r>
            <a:r>
              <a:rPr lang="en-US" dirty="0" err="1"/>
              <a:t>faham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</a:t>
            </a:r>
          </a:p>
          <a:p>
            <a:r>
              <a:rPr lang="en-US" dirty="0" err="1"/>
              <a:t>Pensyarah</a:t>
            </a:r>
            <a:r>
              <a:rPr lang="en-US" dirty="0"/>
              <a:t>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rawak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4A980-909D-4420-9B0C-4E4AA4ED72FE}" type="slidenum">
              <a:rPr lang="en-MY" smtClean="0"/>
              <a:t>41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15847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/>
          <a:lstStyle/>
          <a:p>
            <a:r>
              <a:rPr kumimoji="0" lang="en-US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PENCERAMAH </a:t>
            </a:r>
            <a:endParaRPr lang="ms-MY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ms-MY" sz="1000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ms-MY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40" y="8829967"/>
            <a:ext cx="3037840" cy="466433"/>
          </a:xfrm>
          <a:prstGeom prst="rect">
            <a:avLst/>
          </a:prstGeom>
        </p:spPr>
        <p:txBody>
          <a:bodyPr/>
          <a:lstStyle/>
          <a:p>
            <a:fld id="{395D9AFC-A891-4C49-AED0-95B19CE0EC3A}" type="slidenum">
              <a:rPr lang="ms-MY" smtClean="0"/>
              <a:t>14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2890846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PENCERAMAH </a:t>
            </a:r>
            <a:endParaRPr lang="ms-MY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ms-MY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ms-MY" sz="1000" dirty="0">
                <a:latin typeface="Arial" panose="020B0604020202020204" pitchFamily="34" charset="0"/>
                <a:cs typeface="Arial" panose="020B0604020202020204" pitchFamily="34" charset="0"/>
              </a:rPr>
              <a:t>Panggilan rasuah di luar negara:</a:t>
            </a:r>
          </a:p>
          <a:p>
            <a:endParaRPr lang="ms-MY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ms-MY" sz="1000" dirty="0">
                <a:latin typeface="Arial" panose="020B0604020202020204" pitchFamily="34" charset="0"/>
                <a:cs typeface="Arial" panose="020B0604020202020204" pitchFamily="34" charset="0"/>
              </a:rPr>
              <a:t>Pungli (Indonesia) - pungutan liar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ms-MY" sz="1000" dirty="0">
                <a:latin typeface="Arial" panose="020B0604020202020204" pitchFamily="34" charset="0"/>
                <a:cs typeface="Arial" panose="020B0604020202020204" pitchFamily="34" charset="0"/>
              </a:rPr>
              <a:t>Sleaze (UK) - perbuatan tidak jujur dan tidak bermoral terutama oleh penjawat awam.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ms-MY" sz="1000" dirty="0">
                <a:latin typeface="Arial" panose="020B0604020202020204" pitchFamily="34" charset="0"/>
                <a:cs typeface="Arial" panose="020B0604020202020204" pitchFamily="34" charset="0"/>
              </a:rPr>
              <a:t>Tangentopoli (Italy) - perbuatan rasuah dalam sistem politik Itali yang terbongkar sekitar tahun 90-an.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ms-MY" sz="1000" dirty="0">
                <a:latin typeface="Arial" panose="020B0604020202020204" pitchFamily="34" charset="0"/>
                <a:cs typeface="Arial" panose="020B0604020202020204" pitchFamily="34" charset="0"/>
              </a:rPr>
              <a:t>Les Affaires (France) - transaksi haram dalam perniagaan.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ms-MY" sz="1000" dirty="0">
                <a:latin typeface="Arial" panose="020B0604020202020204" pitchFamily="34" charset="0"/>
                <a:cs typeface="Arial" panose="020B0604020202020204" pitchFamily="34" charset="0"/>
              </a:rPr>
              <a:t>Black Mist (Japan) - merujuk kepada skandal mengatur perlawanan dalam liga profesional besbol Jepun yang berlaku antara tahun 1969 dan 1971.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ms-MY" sz="1000" dirty="0">
                <a:latin typeface="Arial" panose="020B0604020202020204" pitchFamily="34" charset="0"/>
                <a:cs typeface="Arial" panose="020B0604020202020204" pitchFamily="34" charset="0"/>
              </a:rPr>
              <a:t>419 (Nigeria) - nombor 419 adalah merujuk kepada peruntukan undang-undang bagi jenayah fraud dalam Nigerian Criminal Code.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ms-MY" sz="1000" dirty="0">
                <a:latin typeface="Arial" panose="020B0604020202020204" pitchFamily="34" charset="0"/>
                <a:cs typeface="Arial" panose="020B0604020202020204" pitchFamily="34" charset="0"/>
              </a:rPr>
              <a:t>Air Supply (Uganda) - pembayaran yang dibuat walaupun barang tidak dibekalkan atau perkhidmatan tidak diberikan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596D7-A26E-46DD-AD8E-160D9AC542AA}" type="slidenum">
              <a:rPr lang="ms-MY" smtClean="0"/>
              <a:t>15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637564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/>
          <a:lstStyle/>
          <a:p>
            <a:r>
              <a:rPr kumimoji="0" lang="en-US" alt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PENCERAMAH </a:t>
            </a:r>
            <a:endParaRPr lang="ms-MY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ms-MY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ms-MY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ms-MY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40" y="8829967"/>
            <a:ext cx="3037840" cy="466433"/>
          </a:xfrm>
          <a:prstGeom prst="rect">
            <a:avLst/>
          </a:prstGeom>
        </p:spPr>
        <p:txBody>
          <a:bodyPr/>
          <a:lstStyle/>
          <a:p>
            <a:fld id="{395D9AFC-A891-4C49-AED0-95B19CE0EC3A}" type="slidenum">
              <a:rPr lang="ms-MY" smtClean="0"/>
              <a:t>18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2787417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64720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25425" y="735013"/>
            <a:ext cx="7221538" cy="4062412"/>
          </a:xfrm>
          <a:ln/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>
          <a:xfrm>
            <a:off x="756037" y="5047789"/>
            <a:ext cx="6160919" cy="4035799"/>
          </a:xfrm>
          <a:solidFill>
            <a:srgbClr val="FFFFCC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4100">
                <a:latin typeface="Freestyle Script" panose="030804020302050B0404" pitchFamily="66" charset="0"/>
                <a:cs typeface="Arial" panose="020B0604020202020204" pitchFamily="34" charset="0"/>
              </a:rPr>
              <a:t>Nota Penceramah:</a:t>
            </a:r>
          </a:p>
          <a:p>
            <a:r>
              <a:rPr lang="en-US" sz="1400">
                <a:latin typeface="Tahoma" panose="020B0604030504040204" pitchFamily="34" charset="0"/>
                <a:cs typeface="Tahoma" panose="020B0604030504040204" pitchFamily="34" charset="0"/>
              </a:rPr>
              <a:t>Penceramah mesti menekankan bahawa tugas SPRM adalah </a:t>
            </a:r>
            <a:r>
              <a:rPr lang="en-US" sz="140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menyiasat </a:t>
            </a:r>
            <a:r>
              <a:rPr lang="en-US" sz="1400">
                <a:latin typeface="Tahoma" panose="020B0604030504040204" pitchFamily="34" charset="0"/>
                <a:cs typeface="Tahoma" panose="020B0604030504040204" pitchFamily="34" charset="0"/>
              </a:rPr>
              <a:t>kes-kes berkaitan rasuah. Pendakwaan dijalankan oleh Jabatan Peguam Negara.</a:t>
            </a:r>
          </a:p>
          <a:p>
            <a:endParaRPr lang="en-US" sz="14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400">
                <a:latin typeface="Tahoma" panose="020B0604030504040204" pitchFamily="34" charset="0"/>
                <a:cs typeface="Tahoma" panose="020B0604030504040204" pitchFamily="34" charset="0"/>
              </a:rPr>
              <a:t>Perlu juga dijelaskan mengenai fungsi Bahagian/Unit Pemeriksaan &amp; Perundingan dalam menasihati badan awam dan swasta dalam menambah baik sistem &amp; prosedur jabatan.</a:t>
            </a:r>
          </a:p>
          <a:p>
            <a:endParaRPr lang="ms-MY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5" name="TextBox 4"/>
          <p:cNvSpPr txBox="1">
            <a:spLocks noChangeArrowheads="1"/>
          </p:cNvSpPr>
          <p:nvPr/>
        </p:nvSpPr>
        <p:spPr bwMode="auto">
          <a:xfrm>
            <a:off x="5471444" y="5137440"/>
            <a:ext cx="1443805" cy="40288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lIns="94184" tIns="47092" rIns="94184" bIns="47092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sz="1000"/>
              <a:t>Sub-tajuk 1:</a:t>
            </a:r>
          </a:p>
          <a:p>
            <a:pPr algn="r"/>
            <a:r>
              <a:rPr lang="en-US" sz="1000" b="1" i="1"/>
              <a:t>OVERVIEW</a:t>
            </a:r>
            <a:r>
              <a:rPr lang="en-US" sz="1000" b="1"/>
              <a:t> SPRM</a:t>
            </a:r>
            <a:endParaRPr lang="ms-MY" sz="1000" b="1"/>
          </a:p>
        </p:txBody>
      </p:sp>
    </p:spTree>
    <p:extLst>
      <p:ext uri="{BB962C8B-B14F-4D97-AF65-F5344CB8AC3E}">
        <p14:creationId xmlns:p14="http://schemas.microsoft.com/office/powerpoint/2010/main" val="1532022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596D7-A26E-46DD-AD8E-160D9AC542AA}" type="slidenum">
              <a:rPr lang="ms-MY" smtClean="0"/>
              <a:t>26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515205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3596D7-A26E-46DD-AD8E-160D9AC542AA}" type="slidenum">
              <a:rPr lang="ms-MY" smtClean="0"/>
              <a:t>27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742935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3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3" y="3602039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7" indent="0" algn="ctr">
              <a:buNone/>
              <a:defRPr sz="2000"/>
            </a:lvl2pPr>
            <a:lvl3pPr marL="914375" indent="0" algn="ctr">
              <a:buNone/>
              <a:defRPr sz="1798"/>
            </a:lvl3pPr>
            <a:lvl4pPr marL="1371561" indent="0" algn="ctr">
              <a:buNone/>
              <a:defRPr sz="1600"/>
            </a:lvl4pPr>
            <a:lvl5pPr marL="1828746" indent="0" algn="ctr">
              <a:buNone/>
              <a:defRPr sz="1600"/>
            </a:lvl5pPr>
            <a:lvl6pPr marL="2285934" indent="0" algn="ctr">
              <a:buNone/>
              <a:defRPr sz="1600"/>
            </a:lvl6pPr>
            <a:lvl7pPr marL="2743121" indent="0" algn="ctr">
              <a:buNone/>
              <a:defRPr sz="1600"/>
            </a:lvl7pPr>
            <a:lvl8pPr marL="3200307" indent="0" algn="ctr">
              <a:buNone/>
              <a:defRPr sz="1600"/>
            </a:lvl8pPr>
            <a:lvl9pPr marL="365749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BBF80-392C-4421-8F1E-65E1BACAEA28}" type="datetimeFigureOut">
              <a:rPr lang="ms-MY" smtClean="0"/>
              <a:t>11/11/2024</a:t>
            </a:fld>
            <a:endParaRPr lang="ms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29F4-3845-4420-9FF0-828BDE34931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4125462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BBF80-392C-4421-8F1E-65E1BACAEA28}" type="datetimeFigureOut">
              <a:rPr lang="ms-MY" smtClean="0"/>
              <a:t>11/11/2024</a:t>
            </a:fld>
            <a:endParaRPr lang="ms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29F4-3845-4420-9FF0-828BDE34931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1681644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BBF80-392C-4421-8F1E-65E1BACAEA28}" type="datetimeFigureOut">
              <a:rPr lang="ms-MY" smtClean="0"/>
              <a:t>11/11/2024</a:t>
            </a:fld>
            <a:endParaRPr lang="ms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29F4-3845-4420-9FF0-828BDE34931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513438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3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3" y="3602039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7" indent="0" algn="ctr">
              <a:buNone/>
              <a:defRPr sz="2000"/>
            </a:lvl2pPr>
            <a:lvl3pPr marL="914375" indent="0" algn="ctr">
              <a:buNone/>
              <a:defRPr sz="1798"/>
            </a:lvl3pPr>
            <a:lvl4pPr marL="1371561" indent="0" algn="ctr">
              <a:buNone/>
              <a:defRPr sz="1600"/>
            </a:lvl4pPr>
            <a:lvl5pPr marL="1828746" indent="0" algn="ctr">
              <a:buNone/>
              <a:defRPr sz="1600"/>
            </a:lvl5pPr>
            <a:lvl6pPr marL="2285934" indent="0" algn="ctr">
              <a:buNone/>
              <a:defRPr sz="1600"/>
            </a:lvl6pPr>
            <a:lvl7pPr marL="2743121" indent="0" algn="ctr">
              <a:buNone/>
              <a:defRPr sz="1600"/>
            </a:lvl7pPr>
            <a:lvl8pPr marL="3200307" indent="0" algn="ctr">
              <a:buNone/>
              <a:defRPr sz="1600"/>
            </a:lvl8pPr>
            <a:lvl9pPr marL="365749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DDC7-E3A0-4AF1-9101-BA8E709029A8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11/11/2024</a:t>
            </a:fld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7FE-6F60-44E9-B791-E7FD2013833F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08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DDC7-E3A0-4AF1-9101-BA8E709029A8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11/11/2024</a:t>
            </a:fld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7FE-6F60-44E9-B791-E7FD2013833F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64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5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1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0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DDC7-E3A0-4AF1-9101-BA8E709029A8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11/11/2024</a:t>
            </a:fld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7FE-6F60-44E9-B791-E7FD2013833F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022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2" y="1825628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8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DDC7-E3A0-4AF1-9101-BA8E709029A8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11/11/2024</a:t>
            </a:fld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7FE-6F60-44E9-B791-E7FD2013833F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2820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8"/>
            <a:ext cx="1051559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5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7" indent="0">
              <a:buNone/>
              <a:defRPr sz="2000" b="1"/>
            </a:lvl2pPr>
            <a:lvl3pPr marL="914375" indent="0">
              <a:buNone/>
              <a:defRPr sz="1798" b="1"/>
            </a:lvl3pPr>
            <a:lvl4pPr marL="1371561" indent="0">
              <a:buNone/>
              <a:defRPr sz="1600" b="1"/>
            </a:lvl4pPr>
            <a:lvl5pPr marL="1828746" indent="0">
              <a:buNone/>
              <a:defRPr sz="1600" b="1"/>
            </a:lvl5pPr>
            <a:lvl6pPr marL="2285934" indent="0">
              <a:buNone/>
              <a:defRPr sz="1600" b="1"/>
            </a:lvl6pPr>
            <a:lvl7pPr marL="2743121" indent="0">
              <a:buNone/>
              <a:defRPr sz="1600" b="1"/>
            </a:lvl7pPr>
            <a:lvl8pPr marL="3200307" indent="0">
              <a:buNone/>
              <a:defRPr sz="1600" b="1"/>
            </a:lvl8pPr>
            <a:lvl9pPr marL="365749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7"/>
            <a:ext cx="515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7" indent="0">
              <a:buNone/>
              <a:defRPr sz="2000" b="1"/>
            </a:lvl2pPr>
            <a:lvl3pPr marL="914375" indent="0">
              <a:buNone/>
              <a:defRPr sz="1798" b="1"/>
            </a:lvl3pPr>
            <a:lvl4pPr marL="1371561" indent="0">
              <a:buNone/>
              <a:defRPr sz="1600" b="1"/>
            </a:lvl4pPr>
            <a:lvl5pPr marL="1828746" indent="0">
              <a:buNone/>
              <a:defRPr sz="1600" b="1"/>
            </a:lvl5pPr>
            <a:lvl6pPr marL="2285934" indent="0">
              <a:buNone/>
              <a:defRPr sz="1600" b="1"/>
            </a:lvl6pPr>
            <a:lvl7pPr marL="2743121" indent="0">
              <a:buNone/>
              <a:defRPr sz="1600" b="1"/>
            </a:lvl7pPr>
            <a:lvl8pPr marL="3200307" indent="0">
              <a:buNone/>
              <a:defRPr sz="1600" b="1"/>
            </a:lvl8pPr>
            <a:lvl9pPr marL="365749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DDC7-E3A0-4AF1-9101-BA8E709029A8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11/11/2024</a:t>
            </a:fld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7FE-6F60-44E9-B791-E7FD2013833F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548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DDC7-E3A0-4AF1-9101-BA8E709029A8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11/11/2024</a:t>
            </a:fld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7FE-6F60-44E9-B791-E7FD2013833F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0095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DDC7-E3A0-4AF1-9101-BA8E709029A8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11/11/2024</a:t>
            </a:fld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7FE-6F60-44E9-B791-E7FD2013833F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1208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8" cy="1600201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1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2"/>
            <a:ext cx="3932238" cy="3811589"/>
          </a:xfrm>
        </p:spPr>
        <p:txBody>
          <a:bodyPr/>
          <a:lstStyle>
            <a:lvl1pPr marL="0" indent="0">
              <a:buNone/>
              <a:defRPr sz="1600"/>
            </a:lvl1pPr>
            <a:lvl2pPr marL="457187" indent="0">
              <a:buNone/>
              <a:defRPr sz="1401"/>
            </a:lvl2pPr>
            <a:lvl3pPr marL="914375" indent="0">
              <a:buNone/>
              <a:defRPr sz="1201"/>
            </a:lvl3pPr>
            <a:lvl4pPr marL="1371561" indent="0">
              <a:buNone/>
              <a:defRPr sz="1001"/>
            </a:lvl4pPr>
            <a:lvl5pPr marL="1828746" indent="0">
              <a:buNone/>
              <a:defRPr sz="1001"/>
            </a:lvl5pPr>
            <a:lvl6pPr marL="2285934" indent="0">
              <a:buNone/>
              <a:defRPr sz="1001"/>
            </a:lvl6pPr>
            <a:lvl7pPr marL="2743121" indent="0">
              <a:buNone/>
              <a:defRPr sz="1001"/>
            </a:lvl7pPr>
            <a:lvl8pPr marL="3200307" indent="0">
              <a:buNone/>
              <a:defRPr sz="1001"/>
            </a:lvl8pPr>
            <a:lvl9pPr marL="3657494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DDC7-E3A0-4AF1-9101-BA8E709029A8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11/11/2024</a:t>
            </a:fld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7FE-6F60-44E9-B791-E7FD2013833F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85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BBF80-392C-4421-8F1E-65E1BACAEA28}" type="datetimeFigureOut">
              <a:rPr lang="ms-MY" smtClean="0"/>
              <a:t>11/11/2024</a:t>
            </a:fld>
            <a:endParaRPr lang="ms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29F4-3845-4420-9FF0-828BDE34931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1799368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8" cy="1600201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1"/>
            </a:lvl1pPr>
            <a:lvl2pPr marL="457187" indent="0">
              <a:buNone/>
              <a:defRPr sz="2799"/>
            </a:lvl2pPr>
            <a:lvl3pPr marL="914375" indent="0">
              <a:buNone/>
              <a:defRPr sz="2400"/>
            </a:lvl3pPr>
            <a:lvl4pPr marL="1371561" indent="0">
              <a:buNone/>
              <a:defRPr sz="2000"/>
            </a:lvl4pPr>
            <a:lvl5pPr marL="1828746" indent="0">
              <a:buNone/>
              <a:defRPr sz="2000"/>
            </a:lvl5pPr>
            <a:lvl6pPr marL="2285934" indent="0">
              <a:buNone/>
              <a:defRPr sz="2000"/>
            </a:lvl6pPr>
            <a:lvl7pPr marL="2743121" indent="0">
              <a:buNone/>
              <a:defRPr sz="2000"/>
            </a:lvl7pPr>
            <a:lvl8pPr marL="3200307" indent="0">
              <a:buNone/>
              <a:defRPr sz="2000"/>
            </a:lvl8pPr>
            <a:lvl9pPr marL="3657494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2"/>
            <a:ext cx="3932238" cy="3811589"/>
          </a:xfrm>
        </p:spPr>
        <p:txBody>
          <a:bodyPr/>
          <a:lstStyle>
            <a:lvl1pPr marL="0" indent="0">
              <a:buNone/>
              <a:defRPr sz="1600"/>
            </a:lvl1pPr>
            <a:lvl2pPr marL="457187" indent="0">
              <a:buNone/>
              <a:defRPr sz="1401"/>
            </a:lvl2pPr>
            <a:lvl3pPr marL="914375" indent="0">
              <a:buNone/>
              <a:defRPr sz="1201"/>
            </a:lvl3pPr>
            <a:lvl4pPr marL="1371561" indent="0">
              <a:buNone/>
              <a:defRPr sz="1001"/>
            </a:lvl4pPr>
            <a:lvl5pPr marL="1828746" indent="0">
              <a:buNone/>
              <a:defRPr sz="1001"/>
            </a:lvl5pPr>
            <a:lvl6pPr marL="2285934" indent="0">
              <a:buNone/>
              <a:defRPr sz="1001"/>
            </a:lvl6pPr>
            <a:lvl7pPr marL="2743121" indent="0">
              <a:buNone/>
              <a:defRPr sz="1001"/>
            </a:lvl7pPr>
            <a:lvl8pPr marL="3200307" indent="0">
              <a:buNone/>
              <a:defRPr sz="1001"/>
            </a:lvl8pPr>
            <a:lvl9pPr marL="3657494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DDC7-E3A0-4AF1-9101-BA8E709029A8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11/11/2024</a:t>
            </a:fld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7FE-6F60-44E9-B791-E7FD2013833F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01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DDC7-E3A0-4AF1-9101-BA8E709029A8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11/11/2024</a:t>
            </a:fld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7FE-6F60-44E9-B791-E7FD2013833F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337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6DDC7-E3A0-4AF1-9101-BA8E709029A8}" type="datetimeFigureOut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11/11/2024</a:t>
            </a:fld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7FE-6F60-44E9-B791-E7FD2013833F}" type="slidenum">
              <a:rPr lang="en-MY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MY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301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5" y="106332"/>
            <a:ext cx="10515599" cy="739055"/>
          </a:xfrm>
        </p:spPr>
        <p:txBody>
          <a:bodyPr>
            <a:normAutofit/>
          </a:bodyPr>
          <a:lstStyle>
            <a:lvl1pPr>
              <a:defRPr sz="3602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DF2B47-7C58-458B-A014-B081B81A8D06}"/>
              </a:ext>
            </a:extLst>
          </p:cNvPr>
          <p:cNvGrpSpPr/>
          <p:nvPr userDrawn="1"/>
        </p:nvGrpSpPr>
        <p:grpSpPr>
          <a:xfrm>
            <a:off x="12578645" y="4"/>
            <a:ext cx="2196697" cy="1816099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id="{C7ACA455-4437-4416-A6F0-33D534A6AE9F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pPr defTabSz="914282"/>
              <a:r>
                <a:rPr lang="en-US" sz="1402">
                  <a:solidFill>
                    <a:srgbClr val="F7931F">
                      <a:lumMod val="50000"/>
                    </a:srgbClr>
                  </a:solidFill>
                </a:rPr>
                <a:t>To insert your own icons*:</a:t>
              </a:r>
            </a:p>
            <a:p>
              <a:pPr defTabSz="914282"/>
              <a:endParaRPr lang="en-US" sz="1402">
                <a:solidFill>
                  <a:srgbClr val="F7931F">
                    <a:lumMod val="50000"/>
                  </a:srgbClr>
                </a:solidFill>
              </a:endParaRPr>
            </a:p>
            <a:p>
              <a:pPr defTabSz="914282"/>
              <a:r>
                <a:rPr lang="en-US" sz="1402" b="1">
                  <a:solidFill>
                    <a:srgbClr val="F7931F">
                      <a:lumMod val="50000"/>
                    </a:srgbClr>
                  </a:solidFill>
                </a:rPr>
                <a:t>Insert</a:t>
              </a:r>
              <a:r>
                <a:rPr lang="en-US" sz="1402">
                  <a:solidFill>
                    <a:srgbClr val="F7931F">
                      <a:lumMod val="50000"/>
                    </a:srgbClr>
                  </a:solidFill>
                </a:rPr>
                <a:t> &gt;&gt; </a:t>
              </a:r>
              <a:r>
                <a:rPr lang="en-US" sz="1402" b="1">
                  <a:solidFill>
                    <a:srgbClr val="F7931F">
                      <a:lumMod val="50000"/>
                    </a:srgbClr>
                  </a:solidFill>
                </a:rPr>
                <a:t>Icons</a:t>
              </a:r>
            </a:p>
            <a:p>
              <a:pPr defTabSz="914282"/>
              <a:endParaRPr lang="en-US" sz="1402">
                <a:solidFill>
                  <a:srgbClr val="F7931F">
                    <a:lumMod val="50000"/>
                  </a:srgbClr>
                </a:solidFill>
              </a:endParaRPr>
            </a:p>
            <a:p>
              <a:pPr defTabSz="914282"/>
              <a:r>
                <a:rPr lang="en-US" sz="1199" i="1">
                  <a:solidFill>
                    <a:srgbClr val="F7931F">
                      <a:lumMod val="50000"/>
                    </a:srgbClr>
                  </a:solidFill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80DD64-6AC6-41B8-826F-6BE55763C6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7229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5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5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1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0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BBF80-392C-4421-8F1E-65E1BACAEA28}" type="datetimeFigureOut">
              <a:rPr lang="ms-MY" smtClean="0"/>
              <a:t>11/11/2024</a:t>
            </a:fld>
            <a:endParaRPr lang="ms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29F4-3845-4420-9FF0-828BDE34931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1814335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2" y="1825628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8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BBF80-392C-4421-8F1E-65E1BACAEA28}" type="datetimeFigureOut">
              <a:rPr lang="ms-MY" smtClean="0"/>
              <a:t>11/11/2024</a:t>
            </a:fld>
            <a:endParaRPr lang="ms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29F4-3845-4420-9FF0-828BDE34931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453378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8"/>
            <a:ext cx="1051559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5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7" indent="0">
              <a:buNone/>
              <a:defRPr sz="2000" b="1"/>
            </a:lvl2pPr>
            <a:lvl3pPr marL="914375" indent="0">
              <a:buNone/>
              <a:defRPr sz="1798" b="1"/>
            </a:lvl3pPr>
            <a:lvl4pPr marL="1371561" indent="0">
              <a:buNone/>
              <a:defRPr sz="1600" b="1"/>
            </a:lvl4pPr>
            <a:lvl5pPr marL="1828746" indent="0">
              <a:buNone/>
              <a:defRPr sz="1600" b="1"/>
            </a:lvl5pPr>
            <a:lvl6pPr marL="2285934" indent="0">
              <a:buNone/>
              <a:defRPr sz="1600" b="1"/>
            </a:lvl6pPr>
            <a:lvl7pPr marL="2743121" indent="0">
              <a:buNone/>
              <a:defRPr sz="1600" b="1"/>
            </a:lvl7pPr>
            <a:lvl8pPr marL="3200307" indent="0">
              <a:buNone/>
              <a:defRPr sz="1600" b="1"/>
            </a:lvl8pPr>
            <a:lvl9pPr marL="365749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7"/>
            <a:ext cx="515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7" indent="0">
              <a:buNone/>
              <a:defRPr sz="2000" b="1"/>
            </a:lvl2pPr>
            <a:lvl3pPr marL="914375" indent="0">
              <a:buNone/>
              <a:defRPr sz="1798" b="1"/>
            </a:lvl3pPr>
            <a:lvl4pPr marL="1371561" indent="0">
              <a:buNone/>
              <a:defRPr sz="1600" b="1"/>
            </a:lvl4pPr>
            <a:lvl5pPr marL="1828746" indent="0">
              <a:buNone/>
              <a:defRPr sz="1600" b="1"/>
            </a:lvl5pPr>
            <a:lvl6pPr marL="2285934" indent="0">
              <a:buNone/>
              <a:defRPr sz="1600" b="1"/>
            </a:lvl6pPr>
            <a:lvl7pPr marL="2743121" indent="0">
              <a:buNone/>
              <a:defRPr sz="1600" b="1"/>
            </a:lvl7pPr>
            <a:lvl8pPr marL="3200307" indent="0">
              <a:buNone/>
              <a:defRPr sz="1600" b="1"/>
            </a:lvl8pPr>
            <a:lvl9pPr marL="365749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BBF80-392C-4421-8F1E-65E1BACAEA28}" type="datetimeFigureOut">
              <a:rPr lang="ms-MY" smtClean="0"/>
              <a:t>11/11/2024</a:t>
            </a:fld>
            <a:endParaRPr lang="ms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29F4-3845-4420-9FF0-828BDE34931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170454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BBF80-392C-4421-8F1E-65E1BACAEA28}" type="datetimeFigureOut">
              <a:rPr lang="ms-MY" smtClean="0"/>
              <a:t>11/11/2024</a:t>
            </a:fld>
            <a:endParaRPr lang="ms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29F4-3845-4420-9FF0-828BDE34931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160937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BBF80-392C-4421-8F1E-65E1BACAEA28}" type="datetimeFigureOut">
              <a:rPr lang="ms-MY" smtClean="0"/>
              <a:t>11/11/2024</a:t>
            </a:fld>
            <a:endParaRPr lang="ms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29F4-3845-4420-9FF0-828BDE34931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307621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8" cy="1600201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1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2"/>
            <a:ext cx="3932238" cy="3811589"/>
          </a:xfrm>
        </p:spPr>
        <p:txBody>
          <a:bodyPr/>
          <a:lstStyle>
            <a:lvl1pPr marL="0" indent="0">
              <a:buNone/>
              <a:defRPr sz="1600"/>
            </a:lvl1pPr>
            <a:lvl2pPr marL="457187" indent="0">
              <a:buNone/>
              <a:defRPr sz="1401"/>
            </a:lvl2pPr>
            <a:lvl3pPr marL="914375" indent="0">
              <a:buNone/>
              <a:defRPr sz="1201"/>
            </a:lvl3pPr>
            <a:lvl4pPr marL="1371561" indent="0">
              <a:buNone/>
              <a:defRPr sz="1001"/>
            </a:lvl4pPr>
            <a:lvl5pPr marL="1828746" indent="0">
              <a:buNone/>
              <a:defRPr sz="1001"/>
            </a:lvl5pPr>
            <a:lvl6pPr marL="2285934" indent="0">
              <a:buNone/>
              <a:defRPr sz="1001"/>
            </a:lvl6pPr>
            <a:lvl7pPr marL="2743121" indent="0">
              <a:buNone/>
              <a:defRPr sz="1001"/>
            </a:lvl7pPr>
            <a:lvl8pPr marL="3200307" indent="0">
              <a:buNone/>
              <a:defRPr sz="1001"/>
            </a:lvl8pPr>
            <a:lvl9pPr marL="3657494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BBF80-392C-4421-8F1E-65E1BACAEA28}" type="datetimeFigureOut">
              <a:rPr lang="ms-MY" smtClean="0"/>
              <a:t>11/11/2024</a:t>
            </a:fld>
            <a:endParaRPr lang="ms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29F4-3845-4420-9FF0-828BDE34931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182391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8" cy="1600201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1"/>
            </a:lvl1pPr>
            <a:lvl2pPr marL="457187" indent="0">
              <a:buNone/>
              <a:defRPr sz="2799"/>
            </a:lvl2pPr>
            <a:lvl3pPr marL="914375" indent="0">
              <a:buNone/>
              <a:defRPr sz="2400"/>
            </a:lvl3pPr>
            <a:lvl4pPr marL="1371561" indent="0">
              <a:buNone/>
              <a:defRPr sz="2000"/>
            </a:lvl4pPr>
            <a:lvl5pPr marL="1828746" indent="0">
              <a:buNone/>
              <a:defRPr sz="2000"/>
            </a:lvl5pPr>
            <a:lvl6pPr marL="2285934" indent="0">
              <a:buNone/>
              <a:defRPr sz="2000"/>
            </a:lvl6pPr>
            <a:lvl7pPr marL="2743121" indent="0">
              <a:buNone/>
              <a:defRPr sz="2000"/>
            </a:lvl7pPr>
            <a:lvl8pPr marL="3200307" indent="0">
              <a:buNone/>
              <a:defRPr sz="2000"/>
            </a:lvl8pPr>
            <a:lvl9pPr marL="3657494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2"/>
            <a:ext cx="3932238" cy="3811589"/>
          </a:xfrm>
        </p:spPr>
        <p:txBody>
          <a:bodyPr/>
          <a:lstStyle>
            <a:lvl1pPr marL="0" indent="0">
              <a:buNone/>
              <a:defRPr sz="1600"/>
            </a:lvl1pPr>
            <a:lvl2pPr marL="457187" indent="0">
              <a:buNone/>
              <a:defRPr sz="1401"/>
            </a:lvl2pPr>
            <a:lvl3pPr marL="914375" indent="0">
              <a:buNone/>
              <a:defRPr sz="1201"/>
            </a:lvl3pPr>
            <a:lvl4pPr marL="1371561" indent="0">
              <a:buNone/>
              <a:defRPr sz="1001"/>
            </a:lvl4pPr>
            <a:lvl5pPr marL="1828746" indent="0">
              <a:buNone/>
              <a:defRPr sz="1001"/>
            </a:lvl5pPr>
            <a:lvl6pPr marL="2285934" indent="0">
              <a:buNone/>
              <a:defRPr sz="1001"/>
            </a:lvl6pPr>
            <a:lvl7pPr marL="2743121" indent="0">
              <a:buNone/>
              <a:defRPr sz="1001"/>
            </a:lvl7pPr>
            <a:lvl8pPr marL="3200307" indent="0">
              <a:buNone/>
              <a:defRPr sz="1001"/>
            </a:lvl8pPr>
            <a:lvl9pPr marL="3657494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BBF80-392C-4421-8F1E-65E1BACAEA28}" type="datetimeFigureOut">
              <a:rPr lang="ms-MY" smtClean="0"/>
              <a:t>11/11/2024</a:t>
            </a:fld>
            <a:endParaRPr lang="ms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s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29F4-3845-4420-9FF0-828BDE349312}" type="slidenum">
              <a:rPr lang="ms-MY" smtClean="0"/>
              <a:t>‹#›</a:t>
            </a:fld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2382904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://www.presentationgo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3" y="365128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3" y="1825628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3" y="6356353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5E195-C89C-4871-8AE9-903FDB8B6D9D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11/11/2024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D6987-FB6D-4DB8-81B8-AD0F35E3BB5F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86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621" r:id="rId1"/>
    <p:sldLayoutId id="2147487622" r:id="rId2"/>
    <p:sldLayoutId id="2147487623" r:id="rId3"/>
    <p:sldLayoutId id="2147487624" r:id="rId4"/>
    <p:sldLayoutId id="2147487625" r:id="rId5"/>
    <p:sldLayoutId id="2147487626" r:id="rId6"/>
    <p:sldLayoutId id="2147487627" r:id="rId7"/>
    <p:sldLayoutId id="2147487628" r:id="rId8"/>
    <p:sldLayoutId id="2147487629" r:id="rId9"/>
    <p:sldLayoutId id="2147487630" r:id="rId10"/>
    <p:sldLayoutId id="2147487631" r:id="rId11"/>
  </p:sldLayoutIdLst>
  <p:txStyles>
    <p:titleStyle>
      <a:lvl1pPr algn="l" defTabSz="91437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2" indent="-228592" algn="l" defTabSz="914375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79" indent="-228592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67" indent="-228592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53" indent="-228592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0" indent="-228592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514527" indent="-228592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71713" indent="-228592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8901" indent="-228592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6088" indent="-228592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7187" algn="l" defTabSz="91437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4375" algn="l" defTabSz="91437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1" algn="l" defTabSz="91437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8746" algn="l" defTabSz="91437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5934" algn="l" defTabSz="91437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3121" algn="l" defTabSz="91437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200307" algn="l" defTabSz="91437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7494" algn="l" defTabSz="91437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3" y="365128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3" y="1825628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3" y="6356353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5E195-C89C-4871-8AE9-903FDB8B6D9D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11/11/2024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lumMod val="75000"/>
                    <a:lumOff val="25000"/>
                  </a:prstClr>
                </a:solidFill>
              </a:rPr>
              <a:t>Add a footer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D6987-FB6D-4DB8-81B8-AD0F35E3BB5F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1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681" r:id="rId1"/>
    <p:sldLayoutId id="2147487682" r:id="rId2"/>
    <p:sldLayoutId id="2147487683" r:id="rId3"/>
    <p:sldLayoutId id="2147487684" r:id="rId4"/>
    <p:sldLayoutId id="2147487685" r:id="rId5"/>
    <p:sldLayoutId id="2147487686" r:id="rId6"/>
    <p:sldLayoutId id="2147487687" r:id="rId7"/>
    <p:sldLayoutId id="2147487688" r:id="rId8"/>
    <p:sldLayoutId id="2147487689" r:id="rId9"/>
    <p:sldLayoutId id="2147487690" r:id="rId10"/>
    <p:sldLayoutId id="2147487691" r:id="rId11"/>
  </p:sldLayoutIdLst>
  <p:txStyles>
    <p:titleStyle>
      <a:lvl1pPr algn="l" defTabSz="91437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2" indent="-228592" algn="l" defTabSz="914375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79" indent="-228592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67" indent="-228592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53" indent="-228592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0" indent="-228592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514527" indent="-228592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71713" indent="-228592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8901" indent="-228592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6088" indent="-228592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7187" algn="l" defTabSz="91437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4375" algn="l" defTabSz="91437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1" algn="l" defTabSz="91437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8746" algn="l" defTabSz="91437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5934" algn="l" defTabSz="91437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3121" algn="l" defTabSz="91437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200307" algn="l" defTabSz="91437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7494" algn="l" defTabSz="914375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5" y="106332"/>
            <a:ext cx="10515599" cy="739055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5" y="1219203"/>
            <a:ext cx="10515599" cy="4957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" y="6305913"/>
            <a:ext cx="12192000" cy="55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39" rtlCol="0" anchor="ctr"/>
          <a:lstStyle/>
          <a:p>
            <a:pPr algn="ctr" defTabSz="914282">
              <a:defRPr/>
            </a:pPr>
            <a:r>
              <a:rPr lang="en-US" sz="3201" spc="152" dirty="0">
                <a:solidFill>
                  <a:prstClr val="white">
                    <a:lumMod val="75000"/>
                  </a:prstClr>
                </a:solidFill>
              </a:rPr>
              <a:t>www.</a:t>
            </a:r>
            <a:r>
              <a:rPr lang="en-US" sz="3201" spc="152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presentationgo</a:t>
            </a:r>
            <a:r>
              <a:rPr lang="en-US" sz="3201" spc="152" dirty="0">
                <a:solidFill>
                  <a:prstClr val="white">
                    <a:lumMod val="75000"/>
                  </a:prstClr>
                </a:solidFill>
              </a:rPr>
              <a:t>.com</a:t>
            </a:r>
          </a:p>
        </p:txBody>
      </p:sp>
      <p:sp>
        <p:nvSpPr>
          <p:cNvPr id="23" name="Freeform 22"/>
          <p:cNvSpPr/>
          <p:nvPr userDrawn="1"/>
        </p:nvSpPr>
        <p:spPr>
          <a:xfrm rot="5400000">
            <a:off x="183155" y="21293"/>
            <a:ext cx="369497" cy="761204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282"/>
            <a:endParaRPr lang="en-US" sz="1798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2206539" y="-73804"/>
            <a:ext cx="1977374" cy="612277"/>
            <a:chOff x="-2096383" y="21447"/>
            <a:chExt cx="1483030" cy="612274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-2096383" y="21447"/>
              <a:ext cx="249106" cy="246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82"/>
              <a:r>
                <a:rPr lang="en-US" sz="1001" dirty="0">
                  <a:solidFill>
                    <a:prstClr val="black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-1002011" y="387373"/>
              <a:ext cx="312826" cy="246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82"/>
              <a:r>
                <a:rPr lang="en-US" sz="1001" dirty="0">
                  <a:solidFill>
                    <a:prstClr val="black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-118529" y="6959607"/>
            <a:ext cx="1364476" cy="261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82"/>
            <a:r>
              <a:rPr lang="en-US" sz="1102" dirty="0">
                <a:solidFill>
                  <a:srgbClr val="555555"/>
                </a:solidFill>
                <a:latin typeface="Open Sans" panose="020B0606030504020204" pitchFamily="34" charset="0"/>
              </a:rPr>
              <a:t>© </a:t>
            </a:r>
            <a:r>
              <a:rPr lang="en-US" sz="1102" dirty="0">
                <a:solidFill>
                  <a:srgbClr val="A5CD28"/>
                </a:solidFill>
                <a:latin typeface="Open Sans" panose="020B0606030504020204" pitchFamily="34" charset="0"/>
                <a:hlinkClick r:id="rId4" tooltip="PresentationGo!"/>
              </a:rPr>
              <a:t>presentationgo.com</a:t>
            </a:r>
            <a:endParaRPr lang="en-US" sz="1102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837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328" r:id="rId1"/>
  </p:sldLayoutIdLst>
  <p:txStyles>
    <p:titleStyle>
      <a:lvl1pPr algn="l" defTabSz="914282" rtl="0" eaLnBrk="1" latinLnBrk="0" hangingPunct="1">
        <a:lnSpc>
          <a:spcPct val="90000"/>
        </a:lnSpc>
        <a:spcBef>
          <a:spcPct val="0"/>
        </a:spcBef>
        <a:buNone/>
        <a:defRPr lang="en-US" sz="3602" b="1" kern="1200">
          <a:solidFill>
            <a:schemeClr val="tx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572" indent="-228572" algn="l" defTabSz="91428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j-lt"/>
          <a:ea typeface="+mn-ea"/>
          <a:cs typeface="+mn-cs"/>
        </a:defRPr>
      </a:lvl1pPr>
      <a:lvl2pPr marL="685710" indent="-228572" algn="l" defTabSz="91428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j-lt"/>
          <a:ea typeface="+mn-ea"/>
          <a:cs typeface="+mn-cs"/>
        </a:defRPr>
      </a:lvl2pPr>
      <a:lvl3pPr marL="1142853" indent="-228572" algn="l" defTabSz="91428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j-lt"/>
          <a:ea typeface="+mn-ea"/>
          <a:cs typeface="+mn-cs"/>
        </a:defRPr>
      </a:lvl3pPr>
      <a:lvl4pPr marL="1599992" indent="-228572" algn="l" defTabSz="91428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135" indent="-228572" algn="l" defTabSz="91428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278" indent="-228572" algn="l" defTabSz="91428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71417" indent="-228572" algn="l" defTabSz="91428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8560" indent="-228572" algn="l" defTabSz="91428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5698" indent="-228572" algn="l" defTabSz="914282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4282" algn="l" defTabSz="91428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5" algn="l" defTabSz="91428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3" algn="l" defTabSz="91428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5707" algn="l" defTabSz="91428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2845" algn="l" defTabSz="91428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9988" algn="l" defTabSz="91428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7127" algn="l" defTabSz="91428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2340430"/>
            <a:ext cx="5357327" cy="2206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TOPIK 4: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 err="1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Rasuah</a:t>
            </a:r>
            <a:r>
              <a:rPr lang="en-US" sz="4800" b="1" kern="1200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4800" b="1" kern="1200" dirty="0" err="1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Suatu</a:t>
            </a:r>
            <a:r>
              <a:rPr lang="en-US" sz="4800" b="1" kern="1200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4800" b="1" kern="1200" dirty="0" err="1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Jenayah</a:t>
            </a:r>
            <a:r>
              <a:rPr lang="en-US" sz="4800" b="1" kern="1200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4800" b="1" kern="1200" dirty="0" err="1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Serius</a:t>
            </a:r>
            <a:endParaRPr lang="en-US" sz="4800" b="1" kern="1200" dirty="0">
              <a:solidFill>
                <a:srgbClr val="FF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2" name="Freeform 5">
            <a:extLst>
              <a:ext uri="{FF2B5EF4-FFF2-40B4-BE49-F238E27FC236}">
                <a16:creationId xmlns:a16="http://schemas.microsoft.com/office/drawing/2014/main" id="{AF1E5E62-9EB9-408E-AE53-A04A4C811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2760D1-3833-BF59-0523-DF3566D63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896" y="370137"/>
            <a:ext cx="5260885" cy="3940586"/>
          </a:xfrm>
          <a:prstGeom prst="rect">
            <a:avLst/>
          </a:prstGeom>
        </p:spPr>
      </p:pic>
      <p:sp>
        <p:nvSpPr>
          <p:cNvPr id="51" name="Freeform 7">
            <a:extLst>
              <a:ext uri="{FF2B5EF4-FFF2-40B4-BE49-F238E27FC236}">
                <a16:creationId xmlns:a16="http://schemas.microsoft.com/office/drawing/2014/main" id="{9C5704B2-7C5B-4738-AF0D-4A2756A6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DFB36DC4-A410-4DF1-8453-1D85743F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895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4462" y="2922624"/>
            <a:ext cx="792865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MY" sz="2400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Menawarkan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menjanjikan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memberi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menerima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atau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meminta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kelebihan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dorongan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untuk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tindakan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haram,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beretika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atau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melanggar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amanah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MY" sz="2400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aktif</a:t>
            </a:r>
            <a:r>
              <a:rPr lang="en-MY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Seorang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pekerja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syarikat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menawarkan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menjanjikan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atau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memberikan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kelebihan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MY" sz="2400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pasif</a:t>
            </a:r>
            <a:r>
              <a:rPr lang="en-MY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Seorang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pekerja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meminta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bersetuju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untuk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menerima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atau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menerima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kelebihan</a:t>
            </a:r>
            <a:r>
              <a:rPr lang="en-MY" sz="24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MY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35" y="300941"/>
            <a:ext cx="7945113" cy="17834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164462" y="2442258"/>
            <a:ext cx="79286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51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90916" y="413661"/>
            <a:ext cx="638221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bermaksud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sesuatu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perbuatan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mengetahui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bahawa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perbuatan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salah,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melakukannya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niat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jahat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...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sengaja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perbuatan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dilarang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oleh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undang-undang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persoalan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niat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Jika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keadaan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bahawa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apa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seseorang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lakukan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lakukan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didorong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oleh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niat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jahat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fikiran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bersalah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boleh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dipertanggungjawabkan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bawah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seksyen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..”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Hakim YA Raja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Azlan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Shah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PP v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Harun bin Idris (1997)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16" y="725261"/>
            <a:ext cx="3267756" cy="552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07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4217660" y="2810340"/>
            <a:ext cx="5515620" cy="3657600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af-ZA" altLang="ms-MY" sz="2600" dirty="0">
                <a:latin typeface="Arial" panose="020B0604020202020204" pitchFamily="34" charset="0"/>
                <a:cs typeface="Arial" panose="020B0604020202020204" pitchFamily="34" charset="0"/>
              </a:rPr>
              <a:t>	Penerimaan atau pemberian </a:t>
            </a:r>
            <a:r>
              <a:rPr lang="af-ZA" altLang="ms-MY" sz="2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suapan</a:t>
            </a:r>
            <a:r>
              <a:rPr lang="af-ZA" altLang="ms-MY" sz="2600" dirty="0">
                <a:latin typeface="Arial" panose="020B0604020202020204" pitchFamily="34" charset="0"/>
                <a:cs typeface="Arial" panose="020B0604020202020204" pitchFamily="34" charset="0"/>
              </a:rPr>
              <a:t> (rasuah) bertujuan supaya seseorang itu melakukan sesuatu perbuatan yang berkaitan dengan tugas rasminya.</a:t>
            </a:r>
            <a:endParaRPr lang="en-US" altLang="ms-MY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634183" y="1250880"/>
            <a:ext cx="8233186" cy="110107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ASUAH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217660" y="3017520"/>
            <a:ext cx="0" cy="2692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20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0679" y="1966534"/>
            <a:ext cx="8804921" cy="443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6588" indent="-636588" algn="just">
              <a:buFont typeface="+mj-lt"/>
              <a:buAutoNum type="arabicPeriod"/>
            </a:pPr>
            <a:r>
              <a:rPr lang="en-MY" sz="2845" b="1" dirty="0" err="1">
                <a:latin typeface="Arial" panose="020B0604020202020204" pitchFamily="34" charset="0"/>
                <a:cs typeface="Arial" panose="020B0604020202020204" pitchFamily="34" charset="0"/>
              </a:rPr>
              <a:t>Pemberi</a:t>
            </a:r>
            <a:r>
              <a:rPr lang="en-MY" sz="2845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45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endParaRPr lang="en-MY" sz="284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6588" indent="-636588" algn="just">
              <a:buFont typeface="+mj-lt"/>
              <a:buAutoNum type="arabicPeriod"/>
            </a:pPr>
            <a:endParaRPr lang="en-MY" sz="207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6588" indent="-636588" algn="just">
              <a:buFont typeface="+mj-lt"/>
              <a:buAutoNum type="arabicPeriod"/>
            </a:pPr>
            <a:r>
              <a:rPr lang="en-MY" sz="2845" b="1" dirty="0" err="1">
                <a:latin typeface="Arial" panose="020B0604020202020204" pitchFamily="34" charset="0"/>
                <a:cs typeface="Arial" panose="020B0604020202020204" pitchFamily="34" charset="0"/>
              </a:rPr>
              <a:t>Penerima</a:t>
            </a:r>
            <a:r>
              <a:rPr lang="en-MY" sz="2845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45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28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636588" indent="-636588" algn="just">
              <a:buFont typeface="+mj-lt"/>
              <a:buAutoNum type="arabicPeriod"/>
            </a:pPr>
            <a:endParaRPr lang="en-MY" sz="2073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6588" indent="-636588" algn="just">
              <a:buFont typeface="+mj-lt"/>
              <a:buAutoNum type="arabicPeriod"/>
            </a:pPr>
            <a:r>
              <a:rPr lang="en-MY" sz="2845" b="1" dirty="0" err="1">
                <a:latin typeface="Arial" panose="020B0604020202020204" pitchFamily="34" charset="0"/>
                <a:cs typeface="Arial" panose="020B0604020202020204" pitchFamily="34" charset="0"/>
              </a:rPr>
              <a:t>Suapan</a:t>
            </a:r>
            <a:r>
              <a:rPr lang="en-MY" sz="2845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45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MY" sz="2845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MY" sz="28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45" dirty="0" err="1">
                <a:latin typeface="Arial" panose="020B0604020202020204" pitchFamily="34" charset="0"/>
                <a:cs typeface="Arial" panose="020B0604020202020204" pitchFamily="34" charset="0"/>
              </a:rPr>
              <a:t>pelbagai</a:t>
            </a:r>
            <a:r>
              <a:rPr lang="en-MY" sz="28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45" dirty="0" err="1">
                <a:latin typeface="Arial" panose="020B0604020202020204" pitchFamily="34" charset="0"/>
                <a:cs typeface="Arial" panose="020B0604020202020204" pitchFamily="34" charset="0"/>
              </a:rPr>
              <a:t>bentuk</a:t>
            </a:r>
            <a:endParaRPr lang="en-MY" sz="284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6588" indent="-636588" algn="just">
              <a:buFont typeface="+mj-lt"/>
              <a:buAutoNum type="arabicPeriod"/>
            </a:pPr>
            <a:endParaRPr lang="en-MY" sz="2073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6588" indent="-636588" algn="just">
              <a:buFont typeface="+mj-lt"/>
              <a:buAutoNum type="arabicPeriod"/>
            </a:pPr>
            <a:r>
              <a:rPr lang="en-MY" sz="2845" b="1" dirty="0" err="1">
                <a:latin typeface="Arial" panose="020B0604020202020204" pitchFamily="34" charset="0"/>
                <a:cs typeface="Arial" panose="020B0604020202020204" pitchFamily="34" charset="0"/>
              </a:rPr>
              <a:t>Balasan</a:t>
            </a:r>
            <a:r>
              <a:rPr lang="en-MY" sz="2845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45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MY" sz="2845" dirty="0" err="1"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MY" sz="28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45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28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45" dirty="0" err="1">
                <a:latin typeface="Arial" panose="020B0604020202020204" pitchFamily="34" charset="0"/>
                <a:cs typeface="Arial" panose="020B0604020202020204" pitchFamily="34" charset="0"/>
              </a:rPr>
              <a:t>diberi</a:t>
            </a:r>
            <a:r>
              <a:rPr lang="en-MY" sz="28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45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MY" sz="28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45" dirty="0" err="1">
                <a:latin typeface="Arial" panose="020B0604020202020204" pitchFamily="34" charset="0"/>
                <a:cs typeface="Arial" panose="020B0604020202020204" pitchFamily="34" charset="0"/>
              </a:rPr>
              <a:t>diterima</a:t>
            </a:r>
            <a:r>
              <a:rPr lang="en-MY" sz="28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636588" indent="-636588" algn="just">
              <a:buFont typeface="+mj-lt"/>
              <a:buAutoNum type="arabicPeriod"/>
            </a:pPr>
            <a:endParaRPr lang="en-MY" sz="2073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6588" indent="-636588" algn="just">
              <a:buFont typeface="+mj-lt"/>
              <a:buAutoNum type="arabicPeriod"/>
            </a:pPr>
            <a:r>
              <a:rPr lang="en-MY" sz="2845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Mens</a:t>
            </a:r>
            <a:r>
              <a:rPr lang="en-MY" sz="2845" b="1" i="1" dirty="0">
                <a:latin typeface="Arial" panose="020B0604020202020204" pitchFamily="34" charset="0"/>
                <a:cs typeface="Arial" panose="020B0604020202020204" pitchFamily="34" charset="0"/>
              </a:rPr>
              <a:t> rea </a:t>
            </a:r>
            <a:r>
              <a:rPr lang="en-MY" sz="2845" i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MY" sz="2845" dirty="0" err="1">
                <a:latin typeface="Arial" panose="020B0604020202020204" pitchFamily="34" charset="0"/>
                <a:cs typeface="Arial" panose="020B0604020202020204" pitchFamily="34" charset="0"/>
              </a:rPr>
              <a:t>niat</a:t>
            </a:r>
            <a:r>
              <a:rPr lang="en-MY" sz="28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45" dirty="0" err="1">
                <a:latin typeface="Arial" panose="020B0604020202020204" pitchFamily="34" charset="0"/>
                <a:cs typeface="Arial" panose="020B0604020202020204" pitchFamily="34" charset="0"/>
              </a:rPr>
              <a:t>jahat</a:t>
            </a:r>
            <a:r>
              <a:rPr lang="en-MY" sz="2845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MY" sz="2845" dirty="0" err="1">
                <a:latin typeface="Arial" panose="020B0604020202020204" pitchFamily="34" charset="0"/>
                <a:cs typeface="Arial" panose="020B0604020202020204" pitchFamily="34" charset="0"/>
              </a:rPr>
              <a:t>Elemen</a:t>
            </a:r>
            <a:r>
              <a:rPr lang="en-MY" sz="2845" dirty="0">
                <a:latin typeface="Arial" panose="020B0604020202020204" pitchFamily="34" charset="0"/>
                <a:cs typeface="Arial" panose="020B0604020202020204" pitchFamily="34" charset="0"/>
              </a:rPr>
              <a:t> paling </a:t>
            </a:r>
            <a:r>
              <a:rPr lang="en-MY" sz="2845" dirty="0" err="1">
                <a:latin typeface="Arial" panose="020B0604020202020204" pitchFamily="34" charset="0"/>
                <a:cs typeface="Arial" panose="020B0604020202020204" pitchFamily="34" charset="0"/>
              </a:rPr>
              <a:t>penting</a:t>
            </a:r>
            <a:r>
              <a:rPr lang="en-MY" sz="28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45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MY" sz="2845" dirty="0">
                <a:latin typeface="Arial" panose="020B0604020202020204" pitchFamily="34" charset="0"/>
                <a:cs typeface="Arial" panose="020B0604020202020204" pitchFamily="34" charset="0"/>
              </a:rPr>
              <a:t> paling </a:t>
            </a:r>
            <a:r>
              <a:rPr lang="en-MY" sz="2845" dirty="0" err="1">
                <a:latin typeface="Arial" panose="020B0604020202020204" pitchFamily="34" charset="0"/>
                <a:cs typeface="Arial" panose="020B0604020202020204" pitchFamily="34" charset="0"/>
              </a:rPr>
              <a:t>susah</a:t>
            </a:r>
            <a:r>
              <a:rPr lang="en-MY" sz="28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45" dirty="0" err="1">
                <a:latin typeface="Arial" panose="020B0604020202020204" pitchFamily="34" charset="0"/>
                <a:cs typeface="Arial" panose="020B0604020202020204" pitchFamily="34" charset="0"/>
              </a:rPr>
              <a:t>dibuktikan</a:t>
            </a:r>
            <a:r>
              <a:rPr lang="en-MY" sz="28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45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MY" sz="28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45" dirty="0" err="1">
                <a:latin typeface="Arial" panose="020B0604020202020204" pitchFamily="34" charset="0"/>
                <a:cs typeface="Arial" panose="020B0604020202020204" pitchFamily="34" charset="0"/>
              </a:rPr>
              <a:t>siasatan</a:t>
            </a:r>
            <a:r>
              <a:rPr lang="en-MY" sz="28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45" dirty="0" err="1">
                <a:latin typeface="Arial" panose="020B0604020202020204" pitchFamily="34" charset="0"/>
                <a:cs typeface="Arial" panose="020B0604020202020204" pitchFamily="34" charset="0"/>
              </a:rPr>
              <a:t>kes</a:t>
            </a:r>
            <a:r>
              <a:rPr lang="en-MY" sz="28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45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endParaRPr lang="en-MY" sz="28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9016" y="611173"/>
            <a:ext cx="8681751" cy="1006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5939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 </a:t>
            </a:r>
            <a:r>
              <a:rPr lang="ms-MY" sz="5939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ms-MY" sz="5939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ASUAH</a:t>
            </a:r>
            <a:endParaRPr lang="en-MY" sz="5939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993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86125" y="2154223"/>
            <a:ext cx="66306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Seorang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ayah </a:t>
            </a: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memberi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upah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RM50 </a:t>
            </a: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kepada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anaknya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supaya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pergi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sekolah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MY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bukan</a:t>
            </a:r>
            <a:r>
              <a:rPr lang="en-MY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satu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kesalahan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mengikut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undang-undang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MY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kerana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tiada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‘</a:t>
            </a:r>
            <a:r>
              <a:rPr lang="en-MY" sz="2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mens</a:t>
            </a:r>
            <a:r>
              <a:rPr lang="en-MY" sz="2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niat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jahat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pemberian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MY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37138" y="957745"/>
            <a:ext cx="6424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5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MY" sz="5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ONTOH</a:t>
            </a:r>
            <a:endParaRPr lang="en-MY" sz="3998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10" y="2461477"/>
            <a:ext cx="3203123" cy="312838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486125" y="1815759"/>
            <a:ext cx="83807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06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0" y="-411480"/>
            <a:ext cx="11008399" cy="786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26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8904" y="775252"/>
            <a:ext cx="3856383" cy="207727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96" y="169691"/>
            <a:ext cx="7780404" cy="6813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904" y="1029061"/>
            <a:ext cx="37417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PANGGILAN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 LUAR NEGARA</a:t>
            </a:r>
          </a:p>
        </p:txBody>
      </p:sp>
    </p:spTree>
    <p:extLst>
      <p:ext uri="{BB962C8B-B14F-4D97-AF65-F5344CB8AC3E}">
        <p14:creationId xmlns:p14="http://schemas.microsoft.com/office/powerpoint/2010/main" val="1820902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634" y="-804781"/>
            <a:ext cx="8453583" cy="8169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904" y="775252"/>
            <a:ext cx="3856383" cy="207727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8904" y="1029061"/>
            <a:ext cx="37417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PANGGILAN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 LUAR NEGARA</a:t>
            </a:r>
          </a:p>
        </p:txBody>
      </p:sp>
    </p:spTree>
    <p:extLst>
      <p:ext uri="{BB962C8B-B14F-4D97-AF65-F5344CB8AC3E}">
        <p14:creationId xmlns:p14="http://schemas.microsoft.com/office/powerpoint/2010/main" val="540793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5" y="-868680"/>
            <a:ext cx="11660775" cy="925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3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1085" y="1679261"/>
            <a:ext cx="6178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MY" sz="3600" dirty="0" err="1">
                <a:latin typeface="Arial" panose="020B0604020202020204" pitchFamily="34" charset="0"/>
                <a:cs typeface="Arial" panose="020B0604020202020204" pitchFamily="34" charset="0"/>
              </a:rPr>
              <a:t>asuah</a:t>
            </a:r>
            <a:r>
              <a:rPr lang="en-MY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3600" dirty="0" err="1">
                <a:latin typeface="Arial" panose="020B0604020202020204" pitchFamily="34" charset="0"/>
                <a:cs typeface="Arial" panose="020B0604020202020204" pitchFamily="34" charset="0"/>
              </a:rPr>
              <a:t>bukan</a:t>
            </a:r>
            <a:r>
              <a:rPr lang="en-MY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MY" sz="3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MY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3600" dirty="0" err="1"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endParaRPr lang="en-MY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25751" y="3215069"/>
            <a:ext cx="6178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6000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60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MY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JENAYAH </a:t>
            </a:r>
            <a:r>
              <a:rPr lang="en-MY" sz="6000" dirty="0" err="1">
                <a:latin typeface="Arial" panose="020B0604020202020204" pitchFamily="34" charset="0"/>
                <a:cs typeface="Arial" panose="020B0604020202020204" pitchFamily="34" charset="0"/>
              </a:rPr>
              <a:t>serius</a:t>
            </a:r>
            <a:r>
              <a:rPr lang="en-MY" sz="60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-21057" y="3047329"/>
            <a:ext cx="123857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928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55961" y="1855209"/>
            <a:ext cx="823428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Di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akhir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kursus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pelajar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just"/>
            <a:endParaRPr lang="en-MY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AutoNum type="arabicPeriod"/>
            </a:pP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Pengetahuan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mengenai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mengapa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satu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jenayah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serius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514350" indent="-514350" algn="just">
              <a:buAutoNum type="arabicPeriod"/>
            </a:pP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Pemahaman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mengenai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siapa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boleh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terjebak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jenayah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bagaimana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mereka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berfikir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514350" indent="-514350" algn="just">
              <a:buAutoNum type="arabicPeriod"/>
            </a:pP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Pemahaman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mengenai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situasi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di Malaysia.</a:t>
            </a:r>
          </a:p>
        </p:txBody>
      </p:sp>
      <p:sp>
        <p:nvSpPr>
          <p:cNvPr id="5" name="Rectangle 4"/>
          <p:cNvSpPr/>
          <p:nvPr/>
        </p:nvSpPr>
        <p:spPr>
          <a:xfrm>
            <a:off x="414996" y="403894"/>
            <a:ext cx="8234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3200" b="1" dirty="0">
                <a:latin typeface="Arial" panose="020B0604020202020204" pitchFamily="34" charset="0"/>
                <a:cs typeface="Arial" panose="020B0604020202020204" pitchFamily="34" charset="0"/>
              </a:rPr>
              <a:t>HASIL </a:t>
            </a:r>
          </a:p>
          <a:p>
            <a:r>
              <a:rPr lang="en-MY" sz="3200" b="1" dirty="0">
                <a:latin typeface="Arial" panose="020B0604020202020204" pitchFamily="34" charset="0"/>
                <a:cs typeface="Arial" panose="020B0604020202020204" pitchFamily="34" charset="0"/>
              </a:rPr>
              <a:t>PEMBELAJARAN </a:t>
            </a:r>
          </a:p>
          <a:p>
            <a:endParaRPr lang="en-MY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0" b="97525" l="2410" r="9919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89" y="2475913"/>
            <a:ext cx="3467979" cy="281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31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15262" y="2247257"/>
            <a:ext cx="760089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7675" indent="-447675" algn="just">
              <a:buFont typeface="Arial" panose="020B0604020202020204" pitchFamily="34" charset="0"/>
              <a:buChar char="•"/>
            </a:pP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Empayar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Rom,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Empayar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Uthmaniah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Dinasti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Ming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runtuh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47675" indent="-447675" algn="just">
              <a:buFont typeface="Arial" panose="020B0604020202020204" pitchFamily="34" charset="0"/>
              <a:buChar char="•"/>
            </a:pPr>
            <a:endParaRPr lang="en-MY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7675" indent="-447675" algn="just">
              <a:buFont typeface="Arial" panose="020B0604020202020204" pitchFamily="34" charset="0"/>
              <a:buChar char="•"/>
            </a:pP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Kejatuhan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Kesultanan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Melayu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Melaka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akibat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berlakunya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amalan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kalangan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raja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pembesarnya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47675" indent="-447675" algn="just">
              <a:buFont typeface="Arial" panose="020B0604020202020204" pitchFamily="34" charset="0"/>
              <a:buChar char="•"/>
            </a:pPr>
            <a:endParaRPr lang="en-MY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7675" indent="-447675" algn="just">
              <a:buFont typeface="Arial" panose="020B0604020202020204" pitchFamily="34" charset="0"/>
              <a:buChar char="•"/>
            </a:pP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Kerajaan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Nasionalis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Chiang Kai-Shek (China), Richard Nixon (Amerika), Marcos (Filipina)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Presiden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Mobuto (Zaire)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tumbang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15263" y="914401"/>
            <a:ext cx="4811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Kerana</a:t>
            </a:r>
            <a:r>
              <a:rPr lang="en-MY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MY" sz="4000" b="1" dirty="0">
                <a:latin typeface="Arial" panose="020B0604020202020204" pitchFamily="34" charset="0"/>
                <a:cs typeface="Arial" panose="020B0604020202020204" pitchFamily="34" charset="0"/>
              </a:rPr>
              <a:t>ASUAH</a:t>
            </a:r>
            <a:endParaRPr lang="en-MY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-243840" y="1539371"/>
            <a:ext cx="672084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602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88" y="1066801"/>
            <a:ext cx="9902825" cy="4724400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30879" y="2532765"/>
            <a:ext cx="3907071" cy="1901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sz="1000" dirty="0"/>
          </a:p>
          <a:p>
            <a:r>
              <a:rPr lang="en-US" sz="3249" dirty="0"/>
              <a:t> </a:t>
            </a:r>
            <a:r>
              <a:rPr lang="en-US" sz="3249" dirty="0" err="1"/>
              <a:t>Jumlah</a:t>
            </a:r>
            <a:r>
              <a:rPr lang="en-US" sz="3249" dirty="0"/>
              <a:t> </a:t>
            </a:r>
            <a:r>
              <a:rPr lang="en-US" sz="3249" dirty="0" err="1"/>
              <a:t>kerugian</a:t>
            </a:r>
            <a:r>
              <a:rPr lang="en-US" sz="3249" dirty="0"/>
              <a:t>  </a:t>
            </a:r>
          </a:p>
          <a:p>
            <a:r>
              <a:rPr lang="en-US" sz="3249" dirty="0"/>
              <a:t> </a:t>
            </a:r>
            <a:r>
              <a:rPr lang="en-US" sz="3249" dirty="0" err="1"/>
              <a:t>dunia</a:t>
            </a:r>
            <a:r>
              <a:rPr lang="en-US" sz="3249" dirty="0"/>
              <a:t> </a:t>
            </a:r>
            <a:r>
              <a:rPr lang="en-US" sz="3249" dirty="0" err="1"/>
              <a:t>setiap</a:t>
            </a:r>
            <a:r>
              <a:rPr lang="en-US" sz="3249" dirty="0"/>
              <a:t> </a:t>
            </a:r>
            <a:r>
              <a:rPr lang="en-US" sz="3249" dirty="0" err="1"/>
              <a:t>tahun</a:t>
            </a:r>
            <a:r>
              <a:rPr lang="en-US" sz="3249" dirty="0"/>
              <a:t> </a:t>
            </a:r>
          </a:p>
          <a:p>
            <a:r>
              <a:rPr lang="en-US" sz="3249" dirty="0"/>
              <a:t> </a:t>
            </a:r>
            <a:r>
              <a:rPr lang="en-US" sz="3249" dirty="0" err="1"/>
              <a:t>kerana</a:t>
            </a:r>
            <a:r>
              <a:rPr lang="en-US" sz="3249" dirty="0"/>
              <a:t> </a:t>
            </a:r>
            <a:r>
              <a:rPr lang="en-US" sz="3249" dirty="0" err="1"/>
              <a:t>rasuah</a:t>
            </a:r>
            <a:endParaRPr lang="en-US" sz="3249" dirty="0"/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38438" y="2568265"/>
            <a:ext cx="6788478" cy="2389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71" tIns="37136" rIns="74271" bIns="37136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934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rPr>
              <a:t>USD2.6  </a:t>
            </a:r>
            <a:r>
              <a:rPr lang="en-US" sz="934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rPr>
              <a:t>trilion</a:t>
            </a:r>
            <a:endParaRPr lang="en-US" sz="25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143433" y="4434353"/>
            <a:ext cx="86032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94665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55" y="-304800"/>
            <a:ext cx="10390053" cy="781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43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15" y="152400"/>
            <a:ext cx="9778726" cy="743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62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42" y="-742336"/>
            <a:ext cx="8244758" cy="824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78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952" y="2507261"/>
            <a:ext cx="6864221" cy="303597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Gejala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salah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guna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kuasa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kalangan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penjawat</a:t>
            </a:r>
            <a:r>
              <a:rPr lang="en-MY" sz="2400" dirty="0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awam</a:t>
            </a:r>
            <a:r>
              <a:rPr lang="en-MY" sz="2400" dirty="0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didapati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serius</a:t>
            </a:r>
            <a:r>
              <a:rPr lang="en-MY" sz="2400" dirty="0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sejak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10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kebelaka­ngan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dikhuatiri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terus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meningkat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sekiranya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segera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dibendung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5249446" y="5164772"/>
            <a:ext cx="4951413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sz="2000" dirty="0">
                <a:latin typeface="Arial" panose="020B0604020202020204" pitchFamily="34" charset="0"/>
                <a:cs typeface="Arial" panose="020B0604020202020204" pitchFamily="34" charset="0"/>
              </a:rPr>
              <a:t>Datuk Seri </a:t>
            </a:r>
            <a:r>
              <a:rPr lang="en-MY" sz="2000" dirty="0" err="1">
                <a:latin typeface="Arial" panose="020B0604020202020204" pitchFamily="34" charset="0"/>
                <a:cs typeface="Arial" panose="020B0604020202020204" pitchFamily="34" charset="0"/>
              </a:rPr>
              <a:t>Azam</a:t>
            </a:r>
            <a:r>
              <a:rPr lang="en-MY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dirty="0" err="1">
                <a:latin typeface="Arial" panose="020B0604020202020204" pitchFamily="34" charset="0"/>
                <a:cs typeface="Arial" panose="020B0604020202020204" pitchFamily="34" charset="0"/>
              </a:rPr>
              <a:t>Baki</a:t>
            </a:r>
            <a:endParaRPr lang="en-MY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MY" sz="2000" dirty="0" err="1">
                <a:latin typeface="Arial" panose="020B0604020202020204" pitchFamily="34" charset="0"/>
                <a:cs typeface="Arial" panose="020B0604020202020204" pitchFamily="34" charset="0"/>
              </a:rPr>
              <a:t>Timbalan</a:t>
            </a:r>
            <a:r>
              <a:rPr lang="en-MY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dirty="0" err="1">
                <a:latin typeface="Arial" panose="020B0604020202020204" pitchFamily="34" charset="0"/>
                <a:cs typeface="Arial" panose="020B0604020202020204" pitchFamily="34" charset="0"/>
              </a:rPr>
              <a:t>Ketua</a:t>
            </a:r>
            <a:r>
              <a:rPr lang="en-MY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000" dirty="0" err="1">
                <a:latin typeface="Arial" panose="020B0604020202020204" pitchFamily="34" charset="0"/>
                <a:cs typeface="Arial" panose="020B0604020202020204" pitchFamily="34" charset="0"/>
              </a:rPr>
              <a:t>Pesuruhjaya</a:t>
            </a:r>
            <a:r>
              <a:rPr lang="en-MY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MY" sz="2000" dirty="0" err="1"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MY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MY" sz="2000" dirty="0">
                <a:latin typeface="Arial" panose="020B0604020202020204" pitchFamily="34" charset="0"/>
                <a:cs typeface="Arial" panose="020B0604020202020204" pitchFamily="34" charset="0"/>
              </a:rPr>
              <a:t>8 Mac 2017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55952" y="5005058"/>
            <a:ext cx="65794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9" y="2367016"/>
            <a:ext cx="3953974" cy="26380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8506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5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5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54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MY" sz="5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5400" dirty="0" err="1">
                <a:latin typeface="Arial" panose="020B0604020202020204" pitchFamily="34" charset="0"/>
                <a:cs typeface="Arial" panose="020B0604020202020204" pitchFamily="34" charset="0"/>
              </a:rPr>
              <a:t>perkhidmatan</a:t>
            </a:r>
            <a:r>
              <a:rPr lang="en-MY" sz="5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5400" dirty="0" err="1">
                <a:latin typeface="Arial" panose="020B0604020202020204" pitchFamily="34" charset="0"/>
                <a:cs typeface="Arial" panose="020B0604020202020204" pitchFamily="34" charset="0"/>
              </a:rPr>
              <a:t>awam</a:t>
            </a:r>
            <a:r>
              <a:rPr lang="en-MY" sz="5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8570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8870" y="1794448"/>
            <a:ext cx="696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Antara 2005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hingga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2014, MALAYSIA</a:t>
            </a:r>
            <a:r>
              <a:rPr lang="en-MY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kehilangan</a:t>
            </a:r>
            <a:endParaRPr lang="en-MY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40770" y="2084321"/>
            <a:ext cx="703750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7400" b="1" dirty="0">
                <a:latin typeface="Arial" panose="020B0604020202020204" pitchFamily="34" charset="0"/>
                <a:cs typeface="Arial" panose="020B0604020202020204" pitchFamily="34" charset="0"/>
              </a:rPr>
              <a:t>RM1.8 TRILION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8870" y="3058006"/>
            <a:ext cx="6842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menerusi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aliran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kewangan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sah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yang mana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sebahagian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daripadanya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berpunca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daripada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dirty="0" err="1">
                <a:latin typeface="Arial" panose="020B0604020202020204" pitchFamily="34" charset="0"/>
                <a:cs typeface="Arial" panose="020B0604020202020204" pitchFamily="34" charset="0"/>
              </a:rPr>
              <a:t>amalan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8870" y="5112486"/>
            <a:ext cx="5599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MY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MY" sz="2000" i="1" dirty="0">
                <a:latin typeface="Arial" panose="020B0604020202020204" pitchFamily="34" charset="0"/>
                <a:cs typeface="Arial" panose="020B0604020202020204" pitchFamily="34" charset="0"/>
              </a:rPr>
              <a:t>Global Financial Integrity Report 2017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0" y="1366787"/>
            <a:ext cx="3354976" cy="43417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3023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9817"/>
            <a:ext cx="12192000" cy="143366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37917"/>
              </p:ext>
            </p:extLst>
          </p:nvPr>
        </p:nvGraphicFramePr>
        <p:xfrm>
          <a:off x="422309" y="1672423"/>
          <a:ext cx="7891531" cy="50023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8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4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02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TAHUN</a:t>
                      </a:r>
                      <a:endParaRPr lang="en-MY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KEDUDUKAN</a:t>
                      </a:r>
                      <a:endParaRPr lang="en-MY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SKOR</a:t>
                      </a:r>
                      <a:endParaRPr lang="en-MY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2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2023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Kedudukan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ke-57 </a:t>
                      </a: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daripada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180 negara</a:t>
                      </a:r>
                      <a:endParaRPr lang="en-MY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781014"/>
                  </a:ext>
                </a:extLst>
              </a:tr>
              <a:tr h="5002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2022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Kedudukan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ke-61 </a:t>
                      </a: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daripada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180 </a:t>
                      </a: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negara</a:t>
                      </a:r>
                      <a:endParaRPr lang="en-MY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47%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466475"/>
                  </a:ext>
                </a:extLst>
              </a:tr>
              <a:tr h="5002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2021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Kedudukan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ke-62 </a:t>
                      </a: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daripada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180 </a:t>
                      </a: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negara</a:t>
                      </a:r>
                      <a:endParaRPr lang="en-MY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48%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354874"/>
                  </a:ext>
                </a:extLst>
              </a:tr>
              <a:tr h="5002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2020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Kedudukan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ke-57 </a:t>
                      </a: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daripada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180 </a:t>
                      </a: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negara</a:t>
                      </a:r>
                      <a:endParaRPr lang="en-MY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17859"/>
                  </a:ext>
                </a:extLst>
              </a:tr>
              <a:tr h="5002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2019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Kedudukan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ke-51 </a:t>
                      </a: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daripada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180 </a:t>
                      </a: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negara</a:t>
                      </a:r>
                      <a:endParaRPr lang="en-MY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53%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2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  <a:endParaRPr lang="en-MY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Kedudukan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ke-61 </a:t>
                      </a: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daripada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180 </a:t>
                      </a: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negara</a:t>
                      </a:r>
                      <a:endParaRPr lang="en-MY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47%</a:t>
                      </a:r>
                      <a:endParaRPr lang="en-MY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2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</a:t>
                      </a:r>
                      <a:endParaRPr lang="en-MY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Kedudukan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ke-62 </a:t>
                      </a: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daripada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180 </a:t>
                      </a: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negara</a:t>
                      </a:r>
                      <a:endParaRPr lang="en-MY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47%</a:t>
                      </a:r>
                      <a:endParaRPr lang="en-MY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2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</a:t>
                      </a:r>
                      <a:endParaRPr lang="en-MY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Kedudukan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ke-55 </a:t>
                      </a: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daripada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175 </a:t>
                      </a: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negara</a:t>
                      </a:r>
                      <a:endParaRPr lang="en-MY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49%</a:t>
                      </a:r>
                      <a:endParaRPr lang="en-MY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2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</a:t>
                      </a:r>
                      <a:endParaRPr lang="en-MY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Kedudukan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ke-54 </a:t>
                      </a: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daripada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168 </a:t>
                      </a:r>
                      <a:r>
                        <a:rPr lang="en-GB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negara</a:t>
                      </a:r>
                      <a:endParaRPr lang="en-MY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50%</a:t>
                      </a:r>
                      <a:endParaRPr lang="en-MY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607190" y="2444303"/>
            <a:ext cx="345005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MY" sz="34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Sasaran</a:t>
            </a:r>
            <a:r>
              <a:rPr lang="en-MY" sz="34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34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kerajaan</a:t>
            </a:r>
            <a:r>
              <a:rPr lang="en-MY" sz="34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34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supaya</a:t>
            </a:r>
            <a:r>
              <a:rPr lang="en-MY" sz="34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CPI Malaysia </a:t>
            </a:r>
          </a:p>
          <a:p>
            <a:r>
              <a:rPr lang="en-MY" sz="34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 </a:t>
            </a:r>
            <a:r>
              <a:rPr lang="en-MY" sz="34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kedudukan</a:t>
            </a:r>
            <a:r>
              <a:rPr lang="en-MY" sz="34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MY" sz="34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</a:t>
            </a:r>
            <a:r>
              <a:rPr lang="en-MY" sz="34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teratas</a:t>
            </a:r>
            <a:r>
              <a:rPr lang="en-MY" sz="34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MY" sz="3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endParaRPr lang="en-MY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Pembentangan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YAB PM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berkaitan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RMKe-12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27 September 2021</a:t>
            </a:r>
            <a:endParaRPr lang="en-MY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2308" y="233340"/>
            <a:ext cx="11378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Situasi</a:t>
            </a:r>
            <a:r>
              <a:rPr lang="en-MY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Malaysia </a:t>
            </a:r>
            <a:r>
              <a:rPr lang="en-MY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MY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MY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CORRUPTION PERCEPTION INDEX (CPI)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032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8" y="2235484"/>
            <a:ext cx="11551288" cy="436382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924256" y="935811"/>
            <a:ext cx="6537712" cy="89433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74271" tIns="37136" rIns="74271" bIns="37136" numCol="1" rtlCol="0" anchor="ctr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873" b="1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US" sz="4873" dirty="0"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873" dirty="0" err="1">
                <a:latin typeface="Arial" panose="020B0604020202020204" pitchFamily="34" charset="0"/>
                <a:cs typeface="Arial" panose="020B0604020202020204" pitchFamily="34" charset="0"/>
              </a:rPr>
              <a:t>semua</a:t>
            </a:r>
            <a:r>
              <a:rPr lang="en-US" sz="487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73" dirty="0" err="1">
                <a:latin typeface="Arial" panose="020B0604020202020204" pitchFamily="34" charset="0"/>
                <a:cs typeface="Arial" panose="020B0604020202020204" pitchFamily="34" charset="0"/>
              </a:rPr>
              <a:t>boleh</a:t>
            </a:r>
            <a:r>
              <a:rPr lang="en-US" sz="487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73" dirty="0" err="1">
                <a:latin typeface="Arial" panose="020B0604020202020204" pitchFamily="34" charset="0"/>
                <a:cs typeface="Arial" panose="020B0604020202020204" pitchFamily="34" charset="0"/>
              </a:rPr>
              <a:t>terjebak</a:t>
            </a:r>
            <a:endParaRPr lang="en-US" sz="113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543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259335" y="806376"/>
            <a:ext cx="6723530" cy="5725379"/>
          </a:xfrm>
          <a:prstGeom prst="rect">
            <a:avLst/>
          </a:prstGeom>
        </p:spPr>
        <p:txBody>
          <a:bodyPr>
            <a:noAutofit/>
          </a:bodyPr>
          <a:lstStyle/>
          <a:p>
            <a:pPr marL="720725" indent="-72072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Tiada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integriti</a:t>
            </a:r>
            <a:endParaRPr lang="en-US" sz="239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725" indent="-72072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Sifat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suka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dirai</a:t>
            </a:r>
            <a:endParaRPr lang="en-US" sz="239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725" indent="-72072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Sifat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ingin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untung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mudah</a:t>
            </a:r>
            <a:endParaRPr lang="en-US" sz="239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725" indent="-72072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Budaya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organisasi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memberi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hadiah</a:t>
            </a:r>
            <a:endParaRPr lang="en-US" sz="239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725" indent="-72072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Persepakatan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jahat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pegawai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kontraktor</a:t>
            </a:r>
            <a:endParaRPr lang="en-US" sz="239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725" indent="-72072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Taktik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kontraktor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menjalin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hubungan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pegawai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tertentu</a:t>
            </a:r>
            <a:endParaRPr lang="en-US" sz="239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725" indent="-72072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Taktik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kontraktor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bermula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keraian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hadiah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kecil</a:t>
            </a:r>
            <a:endParaRPr lang="en-US" sz="239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725" indent="-72072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Taktik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kontraktor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berbaik-baik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mengena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esok</a:t>
            </a:r>
            <a:endParaRPr lang="en-US" sz="239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725" indent="-72072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Diuji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berulang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kali</a:t>
            </a:r>
          </a:p>
          <a:p>
            <a:pPr marL="720725" indent="-72072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Berjaya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tolak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tetapi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bukan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selamanya</a:t>
            </a:r>
            <a:endParaRPr lang="en-US" sz="239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725" indent="-72072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en-US" sz="239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43" indent="-45714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en-US" sz="239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39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MY" sz="23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73" y="3227293"/>
            <a:ext cx="3177369" cy="330446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-1155" y="692074"/>
            <a:ext cx="4584690" cy="11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rtlCol="0" anchor="t" anchorCtr="0" compatLnSpc="1">
            <a:prstTxWarp prst="textNoShape">
              <a:avLst/>
            </a:prstTxWarp>
            <a:noAutofit/>
          </a:bodyPr>
          <a:lstStyle>
            <a:lvl1pPr algn="l" defTabSz="9143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altLang="ms-MY" sz="36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Mengapa</a:t>
            </a:r>
            <a:r>
              <a:rPr lang="en-US" altLang="ms-MY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ms-MY" sz="3600" dirty="0" err="1">
                <a:latin typeface="Arial" panose="020B0604020202020204" pitchFamily="34" charset="0"/>
                <a:cs typeface="Arial" panose="020B0604020202020204" pitchFamily="34" charset="0"/>
              </a:rPr>
              <a:t>individu</a:t>
            </a:r>
            <a:r>
              <a:rPr lang="en-US" altLang="ms-MY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ms-MY" sz="3600" dirty="0" err="1">
                <a:latin typeface="Arial" panose="020B0604020202020204" pitchFamily="34" charset="0"/>
                <a:cs typeface="Arial" panose="020B0604020202020204" pitchFamily="34" charset="0"/>
              </a:rPr>
              <a:t>boleh</a:t>
            </a:r>
            <a:r>
              <a:rPr lang="en-US" altLang="ms-MY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ms-MY" sz="3600" dirty="0" err="1">
                <a:latin typeface="Arial" panose="020B0604020202020204" pitchFamily="34" charset="0"/>
                <a:cs typeface="Arial" panose="020B0604020202020204" pitchFamily="34" charset="0"/>
              </a:rPr>
              <a:t>terjebak</a:t>
            </a:r>
            <a:r>
              <a:rPr lang="en-US" altLang="ms-MY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ms-MY" sz="3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altLang="ms-MY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ms-MY" sz="3600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US" altLang="ms-MY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ms-MY" sz="36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altLang="ms-MY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ms-MY" sz="3600" dirty="0" err="1">
                <a:latin typeface="Arial" panose="020B0604020202020204" pitchFamily="34" charset="0"/>
                <a:cs typeface="Arial" panose="020B0604020202020204" pitchFamily="34" charset="0"/>
              </a:rPr>
              <a:t>salah</a:t>
            </a:r>
            <a:r>
              <a:rPr lang="en-US" altLang="ms-MY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ms-MY" sz="3600" dirty="0" err="1">
                <a:latin typeface="Arial" panose="020B0604020202020204" pitchFamily="34" charset="0"/>
                <a:cs typeface="Arial" panose="020B0604020202020204" pitchFamily="34" charset="0"/>
              </a:rPr>
              <a:t>guna</a:t>
            </a:r>
            <a:r>
              <a:rPr lang="en-US" altLang="ms-MY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ms-MY" sz="3600" dirty="0" err="1">
                <a:latin typeface="Arial" panose="020B0604020202020204" pitchFamily="34" charset="0"/>
                <a:cs typeface="Arial" panose="020B0604020202020204" pitchFamily="34" charset="0"/>
              </a:rPr>
              <a:t>kuasa</a:t>
            </a:r>
            <a:endParaRPr lang="en-MY" altLang="ms-MY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915090" y="817581"/>
            <a:ext cx="0" cy="55509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44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4862-0882-82AF-2A50-E34582AF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s-MY" b="1" dirty="0"/>
              <a:t>Rasuah Merupakan Perbuatan Jenayah Menurut Agama dan Undang-undang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E50C0-9BB7-C146-3811-4B400C41A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ms-MY" dirty="0"/>
              <a:t>Pengharaman jenayah rasuah menurut al-Quran: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ar-SA" b="1" dirty="0">
                <a:latin typeface="KFGQPC Uthman Taha Naskh" panose="02000000000000000000" pitchFamily="2" charset="-78"/>
                <a:cs typeface="KFGQPC Uthman Taha Naskh" panose="02000000000000000000" pitchFamily="2" charset="-78"/>
              </a:rPr>
              <a:t>وَلَا تَأْكُلُوا أَمْوَالَكُم بَيْنَكُم بِالْبَاطِلِ وَتُدْلُوا بِهَا إِلَى الْحُكَّامِ لِتَأْكُلُوا فَرِيقًا مِّنْ أَمْوَالِ النَّاسِ بِالْإِثْمِ وَأَنتُمْ تَعْلَمُونَ</a:t>
            </a:r>
            <a:endParaRPr lang="ar-SA" dirty="0">
              <a:latin typeface="KFGQPC Uthman Taha Naskh" panose="02000000000000000000" pitchFamily="2" charset="-78"/>
              <a:cs typeface="KFGQPC Uthman Taha Naskh" panose="02000000000000000000" pitchFamily="2" charset="-78"/>
            </a:endParaRPr>
          </a:p>
          <a:p>
            <a:pPr marL="0" indent="0">
              <a:buNone/>
            </a:pPr>
            <a:r>
              <a:rPr lang="en-MY" b="1" dirty="0" err="1"/>
              <a:t>Terjemahan</a:t>
            </a:r>
            <a:r>
              <a:rPr lang="en-MY" b="1" dirty="0"/>
              <a:t>:</a:t>
            </a:r>
            <a:r>
              <a:rPr lang="en-MY" dirty="0"/>
              <a:t> </a:t>
            </a:r>
            <a:r>
              <a:rPr lang="en-MY" i="1" dirty="0"/>
              <a:t>"Dan </a:t>
            </a:r>
            <a:r>
              <a:rPr lang="en-MY" i="1" dirty="0" err="1"/>
              <a:t>janganlah</a:t>
            </a:r>
            <a:r>
              <a:rPr lang="en-MY" i="1" dirty="0"/>
              <a:t> </a:t>
            </a:r>
            <a:r>
              <a:rPr lang="en-MY" i="1" dirty="0" err="1"/>
              <a:t>kamu</a:t>
            </a:r>
            <a:r>
              <a:rPr lang="en-MY" i="1" dirty="0"/>
              <a:t> </a:t>
            </a:r>
            <a:r>
              <a:rPr lang="en-MY" i="1" dirty="0" err="1"/>
              <a:t>makan</a:t>
            </a:r>
            <a:r>
              <a:rPr lang="en-MY" i="1" dirty="0"/>
              <a:t> (atau </a:t>
            </a:r>
            <a:r>
              <a:rPr lang="en-MY" i="1" dirty="0" err="1"/>
              <a:t>mengambil</a:t>
            </a:r>
            <a:r>
              <a:rPr lang="en-MY" i="1" dirty="0"/>
              <a:t>) </a:t>
            </a:r>
            <a:r>
              <a:rPr lang="en-MY" i="1" dirty="0" err="1"/>
              <a:t>harta</a:t>
            </a:r>
            <a:r>
              <a:rPr lang="en-MY" i="1" dirty="0"/>
              <a:t> orang lain di </a:t>
            </a:r>
            <a:r>
              <a:rPr lang="en-MY" i="1" dirty="0" err="1"/>
              <a:t>antara</a:t>
            </a:r>
            <a:r>
              <a:rPr lang="en-MY" i="1" dirty="0"/>
              <a:t> </a:t>
            </a:r>
            <a:r>
              <a:rPr lang="en-MY" i="1" dirty="0" err="1"/>
              <a:t>kamu</a:t>
            </a:r>
            <a:r>
              <a:rPr lang="en-MY" i="1" dirty="0"/>
              <a:t> dengan </a:t>
            </a:r>
            <a:r>
              <a:rPr lang="en-MY" i="1" dirty="0" err="1"/>
              <a:t>jalan</a:t>
            </a:r>
            <a:r>
              <a:rPr lang="en-MY" i="1" dirty="0"/>
              <a:t> yang salah, dan </a:t>
            </a:r>
            <a:r>
              <a:rPr lang="en-MY" i="1" dirty="0" err="1"/>
              <a:t>jangan</a:t>
            </a:r>
            <a:r>
              <a:rPr lang="en-MY" i="1" dirty="0"/>
              <a:t> pula </a:t>
            </a:r>
            <a:r>
              <a:rPr lang="en-MY" i="1" dirty="0" err="1"/>
              <a:t>kamu</a:t>
            </a:r>
            <a:r>
              <a:rPr lang="en-MY" i="1" dirty="0"/>
              <a:t> </a:t>
            </a:r>
            <a:r>
              <a:rPr lang="en-MY" i="1" dirty="0" err="1"/>
              <a:t>menghulurkannya</a:t>
            </a:r>
            <a:r>
              <a:rPr lang="en-MY" i="1" dirty="0"/>
              <a:t> kepada hakim (atau </a:t>
            </a:r>
            <a:r>
              <a:rPr lang="en-MY" i="1" dirty="0" err="1"/>
              <a:t>pihak</a:t>
            </a:r>
            <a:r>
              <a:rPr lang="en-MY" i="1" dirty="0"/>
              <a:t> </a:t>
            </a:r>
            <a:r>
              <a:rPr lang="en-MY" i="1" dirty="0" err="1"/>
              <a:t>berkuasa</a:t>
            </a:r>
            <a:r>
              <a:rPr lang="en-MY" i="1" dirty="0"/>
              <a:t>) </a:t>
            </a:r>
            <a:r>
              <a:rPr lang="en-MY" i="1" dirty="0" err="1"/>
              <a:t>supaya</a:t>
            </a:r>
            <a:r>
              <a:rPr lang="en-MY" i="1" dirty="0"/>
              <a:t> </a:t>
            </a:r>
            <a:r>
              <a:rPr lang="en-MY" i="1" dirty="0" err="1"/>
              <a:t>kamu</a:t>
            </a:r>
            <a:r>
              <a:rPr lang="en-MY" i="1" dirty="0"/>
              <a:t> dapat </a:t>
            </a:r>
            <a:r>
              <a:rPr lang="en-MY" i="1" dirty="0" err="1"/>
              <a:t>memakan</a:t>
            </a:r>
            <a:r>
              <a:rPr lang="en-MY" i="1" dirty="0"/>
              <a:t> </a:t>
            </a:r>
            <a:r>
              <a:rPr lang="en-MY" i="1" dirty="0" err="1"/>
              <a:t>sebahagian</a:t>
            </a:r>
            <a:r>
              <a:rPr lang="en-MY" i="1" dirty="0"/>
              <a:t> </a:t>
            </a:r>
            <a:r>
              <a:rPr lang="en-MY" i="1" dirty="0" err="1"/>
              <a:t>dari</a:t>
            </a:r>
            <a:r>
              <a:rPr lang="en-MY" i="1" dirty="0"/>
              <a:t> </a:t>
            </a:r>
            <a:r>
              <a:rPr lang="en-MY" i="1" dirty="0" err="1"/>
              <a:t>harta</a:t>
            </a:r>
            <a:r>
              <a:rPr lang="en-MY" i="1" dirty="0"/>
              <a:t> </a:t>
            </a:r>
            <a:r>
              <a:rPr lang="en-MY" i="1" dirty="0" err="1"/>
              <a:t>manusia</a:t>
            </a:r>
            <a:r>
              <a:rPr lang="en-MY" i="1" dirty="0"/>
              <a:t> dengan </a:t>
            </a:r>
            <a:r>
              <a:rPr lang="en-MY" i="1" dirty="0" err="1"/>
              <a:t>cara</a:t>
            </a:r>
            <a:r>
              <a:rPr lang="en-MY" i="1" dirty="0"/>
              <a:t> </a:t>
            </a:r>
            <a:r>
              <a:rPr lang="en-MY" i="1" dirty="0" err="1"/>
              <a:t>berdosa</a:t>
            </a:r>
            <a:r>
              <a:rPr lang="en-MY" i="1" dirty="0"/>
              <a:t>, </a:t>
            </a:r>
            <a:r>
              <a:rPr lang="en-MY" i="1" dirty="0" err="1"/>
              <a:t>padahal</a:t>
            </a:r>
            <a:r>
              <a:rPr lang="en-MY" i="1" dirty="0"/>
              <a:t> </a:t>
            </a:r>
            <a:r>
              <a:rPr lang="en-MY" i="1" dirty="0" err="1"/>
              <a:t>kamu</a:t>
            </a:r>
            <a:r>
              <a:rPr lang="en-MY" i="1" dirty="0"/>
              <a:t> </a:t>
            </a:r>
            <a:r>
              <a:rPr lang="en-MY" i="1" dirty="0" err="1"/>
              <a:t>mengetahui</a:t>
            </a:r>
            <a:r>
              <a:rPr lang="en-MY" i="1" dirty="0"/>
              <a:t> (</a:t>
            </a:r>
            <a:r>
              <a:rPr lang="en-MY" i="1" dirty="0" err="1"/>
              <a:t>salahnya</a:t>
            </a:r>
            <a:r>
              <a:rPr lang="en-MY" i="1" dirty="0"/>
              <a:t>).“</a:t>
            </a:r>
          </a:p>
          <a:p>
            <a:pPr marL="0" indent="0" algn="r">
              <a:buNone/>
            </a:pPr>
            <a:r>
              <a:rPr lang="en-MY" dirty="0"/>
              <a:t>(Surah al-Baqarah, 2: 188)</a:t>
            </a:r>
          </a:p>
          <a:p>
            <a:pPr marL="0" indent="0">
              <a:buNone/>
            </a:pPr>
            <a:endParaRPr lang="en-MY" dirty="0"/>
          </a:p>
          <a:p>
            <a:pPr marL="0" indent="0">
              <a:buNone/>
            </a:pPr>
            <a:endParaRPr lang="ms-MY" dirty="0"/>
          </a:p>
        </p:txBody>
      </p:sp>
    </p:spTree>
    <p:extLst>
      <p:ext uri="{BB962C8B-B14F-4D97-AF65-F5344CB8AC3E}">
        <p14:creationId xmlns:p14="http://schemas.microsoft.com/office/powerpoint/2010/main" val="3680987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634" y="2434235"/>
            <a:ext cx="10515599" cy="1325563"/>
          </a:xfrm>
        </p:spPr>
        <p:txBody>
          <a:bodyPr>
            <a:normAutofit/>
          </a:bodyPr>
          <a:lstStyle/>
          <a:p>
            <a:r>
              <a:rPr lang="en-MY" sz="4800" dirty="0">
                <a:latin typeface="Arial" panose="020B0604020202020204" pitchFamily="34" charset="0"/>
                <a:cs typeface="Arial" panose="020B0604020202020204" pitchFamily="34" charset="0"/>
              </a:rPr>
              <a:t>MINDA PERASUAH (</a:t>
            </a:r>
            <a:r>
              <a:rPr lang="en-MY" sz="4800" i="1" dirty="0">
                <a:latin typeface="Arial" panose="020B0604020202020204" pitchFamily="34" charset="0"/>
                <a:cs typeface="Arial" panose="020B0604020202020204" pitchFamily="34" charset="0"/>
              </a:rPr>
              <a:t>MINDSET</a:t>
            </a:r>
            <a:r>
              <a:rPr lang="en-MY" sz="4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70788" y="3740227"/>
            <a:ext cx="63776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3200" dirty="0" err="1">
                <a:latin typeface="Arial" panose="020B0604020202020204" pitchFamily="34" charset="0"/>
                <a:cs typeface="Arial" panose="020B0604020202020204" pitchFamily="34" charset="0"/>
              </a:rPr>
              <a:t>Alasan</a:t>
            </a:r>
            <a:r>
              <a:rPr lang="en-MY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3200" dirty="0" err="1">
                <a:latin typeface="Arial" panose="020B0604020202020204" pitchFamily="34" charset="0"/>
                <a:cs typeface="Arial" panose="020B0604020202020204" pitchFamily="34" charset="0"/>
              </a:rPr>
              <a:t>seseorang</a:t>
            </a:r>
            <a:r>
              <a:rPr lang="en-MY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3200" dirty="0" err="1">
                <a:latin typeface="Arial" panose="020B0604020202020204" pitchFamily="34" charset="0"/>
                <a:cs typeface="Arial" panose="020B0604020202020204" pitchFamily="34" charset="0"/>
              </a:rPr>
              <a:t>individu</a:t>
            </a:r>
            <a:r>
              <a:rPr lang="en-MY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3200" dirty="0" err="1"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MY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320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MY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3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endParaRPr lang="en-MY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838666" y="3603812"/>
            <a:ext cx="87361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88236" y="2141861"/>
            <a:ext cx="873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200" dirty="0" err="1"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endParaRPr lang="en-MY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588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37" y="3251560"/>
            <a:ext cx="1876105" cy="1876105"/>
          </a:xfrm>
          <a:prstGeom prst="rect">
            <a:avLst/>
          </a:prstGeom>
        </p:spPr>
      </p:pic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5098591" y="2593393"/>
            <a:ext cx="2200922" cy="95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4" tIns="46039" rIns="92074" bIns="46039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282"/>
            <a:r>
              <a:rPr lang="en-US" altLang="en-US" sz="2800" b="1" dirty="0">
                <a:solidFill>
                  <a:prstClr val="black"/>
                </a:solidFill>
              </a:rPr>
              <a:t>MINDA</a:t>
            </a:r>
          </a:p>
          <a:p>
            <a:pPr algn="ctr" defTabSz="914282"/>
            <a:r>
              <a:rPr lang="en-US" altLang="en-US" sz="2800" b="1" dirty="0">
                <a:solidFill>
                  <a:prstClr val="black"/>
                </a:solidFill>
              </a:rPr>
              <a:t>PERASUAH</a:t>
            </a:r>
          </a:p>
        </p:txBody>
      </p:sp>
      <p:sp>
        <p:nvSpPr>
          <p:cNvPr id="3" name="Oval 2"/>
          <p:cNvSpPr/>
          <p:nvPr/>
        </p:nvSpPr>
        <p:spPr>
          <a:xfrm>
            <a:off x="8165147" y="3158731"/>
            <a:ext cx="1832966" cy="183296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2"/>
            <a:r>
              <a:rPr lang="en-US" altLang="en-US" sz="2200" dirty="0" err="1">
                <a:solidFill>
                  <a:prstClr val="black"/>
                </a:solidFill>
                <a:latin typeface="Ariial"/>
              </a:rPr>
              <a:t>Sindrom</a:t>
            </a:r>
            <a:r>
              <a:rPr lang="en-US" altLang="en-US" sz="2200" dirty="0">
                <a:solidFill>
                  <a:prstClr val="black"/>
                </a:solidFill>
                <a:latin typeface="Ariial"/>
              </a:rPr>
              <a:t> </a:t>
            </a:r>
          </a:p>
          <a:p>
            <a:pPr algn="ctr" defTabSz="914282"/>
            <a:r>
              <a:rPr lang="en-US" altLang="en-US" sz="2200" dirty="0" err="1">
                <a:solidFill>
                  <a:prstClr val="black"/>
                </a:solidFill>
                <a:latin typeface="Ariial"/>
              </a:rPr>
              <a:t>kecewa</a:t>
            </a:r>
            <a:endParaRPr lang="en-US" altLang="en-US" sz="2200" dirty="0">
              <a:solidFill>
                <a:prstClr val="black"/>
              </a:solidFill>
              <a:latin typeface="Ariial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248535" y="609208"/>
            <a:ext cx="2420623" cy="242062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2"/>
            <a:r>
              <a:rPr lang="en-US" altLang="en-US" sz="2200" dirty="0" err="1">
                <a:solidFill>
                  <a:prstClr val="black"/>
                </a:solidFill>
                <a:latin typeface="Ariial"/>
              </a:rPr>
              <a:t>Kepimpinan</a:t>
            </a:r>
            <a:r>
              <a:rPr lang="en-US" altLang="en-US" sz="2200" dirty="0">
                <a:solidFill>
                  <a:prstClr val="black"/>
                </a:solidFill>
                <a:latin typeface="Ariial"/>
              </a:rPr>
              <a:t> </a:t>
            </a:r>
          </a:p>
          <a:p>
            <a:pPr algn="ctr" defTabSz="914282"/>
            <a:r>
              <a:rPr lang="en-US" altLang="en-US" sz="2200" dirty="0" err="1">
                <a:solidFill>
                  <a:prstClr val="black"/>
                </a:solidFill>
                <a:latin typeface="Ariial"/>
              </a:rPr>
              <a:t>melalui</a:t>
            </a:r>
            <a:r>
              <a:rPr lang="en-US" altLang="en-US" sz="2200" dirty="0">
                <a:solidFill>
                  <a:prstClr val="black"/>
                </a:solidFill>
                <a:latin typeface="Ariial"/>
              </a:rPr>
              <a:t> </a:t>
            </a:r>
            <a:r>
              <a:rPr lang="en-US" altLang="en-US" sz="2200" dirty="0" err="1">
                <a:solidFill>
                  <a:prstClr val="black"/>
                </a:solidFill>
                <a:latin typeface="Ariial"/>
              </a:rPr>
              <a:t>teladan</a:t>
            </a:r>
            <a:r>
              <a:rPr lang="en-US" altLang="en-US" sz="2200" dirty="0">
                <a:solidFill>
                  <a:prstClr val="black"/>
                </a:solidFill>
                <a:latin typeface="Ariial"/>
              </a:rPr>
              <a:t> </a:t>
            </a:r>
          </a:p>
        </p:txBody>
      </p:sp>
      <p:sp>
        <p:nvSpPr>
          <p:cNvPr id="11" name="Oval 10"/>
          <p:cNvSpPr/>
          <p:nvPr/>
        </p:nvSpPr>
        <p:spPr>
          <a:xfrm>
            <a:off x="3384233" y="4582332"/>
            <a:ext cx="2168379" cy="21683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2"/>
            <a:r>
              <a:rPr lang="en-US" altLang="en-US" sz="2200" dirty="0" err="1">
                <a:solidFill>
                  <a:prstClr val="black"/>
                </a:solidFill>
                <a:latin typeface="Ariial"/>
              </a:rPr>
              <a:t>Bercita-cita</a:t>
            </a:r>
            <a:r>
              <a:rPr lang="en-US" altLang="en-US" sz="2200" dirty="0">
                <a:solidFill>
                  <a:prstClr val="black"/>
                </a:solidFill>
                <a:latin typeface="Ariial"/>
              </a:rPr>
              <a:t> </a:t>
            </a:r>
            <a:r>
              <a:rPr lang="en-US" altLang="en-US" sz="2200" dirty="0" err="1">
                <a:solidFill>
                  <a:prstClr val="black"/>
                </a:solidFill>
                <a:latin typeface="Ariial"/>
              </a:rPr>
              <a:t>tinggi</a:t>
            </a:r>
            <a:r>
              <a:rPr lang="en-US" altLang="en-US" sz="2200" dirty="0">
                <a:solidFill>
                  <a:prstClr val="black"/>
                </a:solidFill>
                <a:latin typeface="Ariial"/>
              </a:rPr>
              <a:t> </a:t>
            </a:r>
            <a:r>
              <a:rPr lang="en-US" altLang="en-US" sz="2200" dirty="0" err="1">
                <a:solidFill>
                  <a:prstClr val="black"/>
                </a:solidFill>
                <a:latin typeface="Ariial"/>
              </a:rPr>
              <a:t>dan</a:t>
            </a:r>
            <a:r>
              <a:rPr lang="en-US" altLang="en-US" sz="2200" dirty="0">
                <a:solidFill>
                  <a:prstClr val="black"/>
                </a:solidFill>
                <a:latin typeface="Ariial"/>
              </a:rPr>
              <a:t> </a:t>
            </a:r>
            <a:r>
              <a:rPr lang="en-US" altLang="en-US" sz="2200" dirty="0" err="1">
                <a:solidFill>
                  <a:prstClr val="black"/>
                </a:solidFill>
                <a:latin typeface="Ariial"/>
              </a:rPr>
              <a:t>tamak</a:t>
            </a:r>
            <a:endParaRPr lang="en-US" altLang="en-US" sz="2200" dirty="0">
              <a:solidFill>
                <a:prstClr val="black"/>
              </a:solidFill>
              <a:latin typeface="Ariial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506482" y="569919"/>
            <a:ext cx="2191114" cy="219111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2"/>
            <a:r>
              <a:rPr lang="en-US" altLang="en-US" sz="2200" dirty="0" err="1">
                <a:solidFill>
                  <a:prstClr val="black"/>
                </a:solidFill>
                <a:latin typeface="Ariial"/>
              </a:rPr>
              <a:t>Kenapa</a:t>
            </a:r>
            <a:r>
              <a:rPr lang="en-US" altLang="en-US" sz="2200" dirty="0">
                <a:solidFill>
                  <a:prstClr val="black"/>
                </a:solidFill>
                <a:latin typeface="Ariial"/>
              </a:rPr>
              <a:t> </a:t>
            </a:r>
            <a:r>
              <a:rPr lang="en-US" altLang="en-US" sz="2200" dirty="0" err="1">
                <a:solidFill>
                  <a:prstClr val="black"/>
                </a:solidFill>
                <a:latin typeface="Ariial"/>
              </a:rPr>
              <a:t>saya</a:t>
            </a:r>
            <a:r>
              <a:rPr lang="en-US" altLang="en-US" sz="2200" dirty="0">
                <a:solidFill>
                  <a:prstClr val="black"/>
                </a:solidFill>
                <a:latin typeface="Ariial"/>
              </a:rPr>
              <a:t> </a:t>
            </a:r>
          </a:p>
          <a:p>
            <a:pPr algn="ctr" defTabSz="914282"/>
            <a:r>
              <a:rPr lang="en-US" altLang="en-US" sz="2200" dirty="0" err="1">
                <a:solidFill>
                  <a:prstClr val="black"/>
                </a:solidFill>
                <a:latin typeface="Ariial"/>
              </a:rPr>
              <a:t>ambil</a:t>
            </a:r>
            <a:r>
              <a:rPr lang="en-US" altLang="en-US" sz="2200" dirty="0">
                <a:solidFill>
                  <a:prstClr val="black"/>
                </a:solidFill>
                <a:latin typeface="Ariial"/>
              </a:rPr>
              <a:t> </a:t>
            </a:r>
            <a:r>
              <a:rPr lang="en-US" altLang="en-US" sz="2200" dirty="0" err="1">
                <a:solidFill>
                  <a:prstClr val="black"/>
                </a:solidFill>
                <a:latin typeface="Ariial"/>
              </a:rPr>
              <a:t>rasuah</a:t>
            </a:r>
            <a:r>
              <a:rPr lang="en-US" altLang="en-US" sz="2200" dirty="0">
                <a:solidFill>
                  <a:prstClr val="black"/>
                </a:solidFill>
                <a:latin typeface="Ariial"/>
              </a:rPr>
              <a:t>?</a:t>
            </a:r>
          </a:p>
        </p:txBody>
      </p:sp>
      <p:sp>
        <p:nvSpPr>
          <p:cNvPr id="13" name="Oval 12"/>
          <p:cNvSpPr/>
          <p:nvPr/>
        </p:nvSpPr>
        <p:spPr>
          <a:xfrm>
            <a:off x="4869991" y="112371"/>
            <a:ext cx="2166302" cy="216630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2"/>
            <a:r>
              <a:rPr lang="en-US" altLang="en-US" sz="2200" dirty="0" err="1">
                <a:solidFill>
                  <a:prstClr val="black"/>
                </a:solidFill>
                <a:latin typeface="Ariial"/>
              </a:rPr>
              <a:t>Mangsa</a:t>
            </a:r>
            <a:r>
              <a:rPr lang="en-US" altLang="en-US" sz="2200" dirty="0">
                <a:solidFill>
                  <a:prstClr val="black"/>
                </a:solidFill>
                <a:latin typeface="Ariial"/>
              </a:rPr>
              <a:t> </a:t>
            </a:r>
            <a:r>
              <a:rPr lang="en-US" altLang="en-US" sz="2200" dirty="0" err="1">
                <a:solidFill>
                  <a:prstClr val="black"/>
                </a:solidFill>
                <a:latin typeface="Ariial"/>
              </a:rPr>
              <a:t>keadaan</a:t>
            </a:r>
            <a:r>
              <a:rPr lang="en-US" altLang="en-US" sz="2200" dirty="0">
                <a:solidFill>
                  <a:prstClr val="black"/>
                </a:solidFill>
                <a:latin typeface="Ariial"/>
              </a:rPr>
              <a:t> </a:t>
            </a:r>
            <a:r>
              <a:rPr lang="en-US" altLang="en-US" sz="2200" dirty="0" err="1">
                <a:solidFill>
                  <a:prstClr val="black"/>
                </a:solidFill>
                <a:latin typeface="Ariial"/>
              </a:rPr>
              <a:t>dan</a:t>
            </a:r>
            <a:r>
              <a:rPr lang="en-US" altLang="en-US" sz="2200" dirty="0">
                <a:solidFill>
                  <a:prstClr val="black"/>
                </a:solidFill>
                <a:latin typeface="Ariial"/>
              </a:rPr>
              <a:t> </a:t>
            </a:r>
            <a:r>
              <a:rPr lang="en-US" altLang="en-US" sz="2200" dirty="0" err="1">
                <a:solidFill>
                  <a:prstClr val="black"/>
                </a:solidFill>
                <a:latin typeface="Ariial"/>
              </a:rPr>
              <a:t>takut</a:t>
            </a:r>
            <a:r>
              <a:rPr lang="en-US" altLang="en-US" sz="2200" dirty="0">
                <a:solidFill>
                  <a:prstClr val="black"/>
                </a:solidFill>
                <a:latin typeface="Ariial"/>
              </a:rPr>
              <a:t> </a:t>
            </a:r>
            <a:r>
              <a:rPr lang="en-US" altLang="en-US" sz="2200" dirty="0" err="1">
                <a:solidFill>
                  <a:prstClr val="black"/>
                </a:solidFill>
                <a:latin typeface="Ariial"/>
              </a:rPr>
              <a:t>kena</a:t>
            </a:r>
            <a:r>
              <a:rPr lang="en-US" altLang="en-US" sz="2200" dirty="0">
                <a:solidFill>
                  <a:prstClr val="black"/>
                </a:solidFill>
                <a:latin typeface="Ariial"/>
              </a:rPr>
              <a:t> </a:t>
            </a:r>
            <a:r>
              <a:rPr lang="en-US" altLang="en-US" sz="2200" dirty="0" err="1">
                <a:solidFill>
                  <a:prstClr val="black"/>
                </a:solidFill>
                <a:latin typeface="Ariial"/>
              </a:rPr>
              <a:t>pulau</a:t>
            </a:r>
            <a:endParaRPr lang="en-US" altLang="en-US" sz="2200" dirty="0">
              <a:solidFill>
                <a:prstClr val="black"/>
              </a:solidFill>
              <a:latin typeface="Ariial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655293" y="4727573"/>
            <a:ext cx="2008507" cy="200850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2"/>
            <a:r>
              <a:rPr lang="en-US" altLang="en-US" sz="2200" dirty="0">
                <a:solidFill>
                  <a:prstClr val="black"/>
                </a:solidFill>
                <a:latin typeface="Ariial"/>
              </a:rPr>
              <a:t>Demi </a:t>
            </a:r>
            <a:r>
              <a:rPr lang="en-US" altLang="en-US" sz="2200" i="1" dirty="0">
                <a:solidFill>
                  <a:prstClr val="black"/>
                </a:solidFill>
                <a:latin typeface="Ariial"/>
              </a:rPr>
              <a:t>survival </a:t>
            </a:r>
            <a:r>
              <a:rPr lang="en-US" altLang="en-US" sz="2200" dirty="0" err="1">
                <a:solidFill>
                  <a:prstClr val="black"/>
                </a:solidFill>
                <a:latin typeface="Ariial"/>
              </a:rPr>
              <a:t>hidup</a:t>
            </a:r>
            <a:endParaRPr lang="en-US" altLang="en-US" sz="2200" dirty="0">
              <a:solidFill>
                <a:prstClr val="black"/>
              </a:solidFill>
              <a:latin typeface="Ari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345564" y="2745793"/>
            <a:ext cx="2426337" cy="24263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2"/>
            <a:r>
              <a:rPr lang="en-US" altLang="en-US" sz="2200" dirty="0">
                <a:solidFill>
                  <a:schemeClr val="tx1"/>
                </a:solidFill>
                <a:latin typeface="Ariial"/>
              </a:rPr>
              <a:t>Mindset ‘</a:t>
            </a:r>
            <a:r>
              <a:rPr lang="en-US" altLang="en-US" sz="2200" dirty="0" err="1">
                <a:solidFill>
                  <a:schemeClr val="tx1"/>
                </a:solidFill>
                <a:latin typeface="Ariial"/>
              </a:rPr>
              <a:t>sekali</a:t>
            </a:r>
            <a:r>
              <a:rPr lang="en-US" altLang="en-US" sz="2200" dirty="0">
                <a:solidFill>
                  <a:schemeClr val="tx1"/>
                </a:solidFill>
                <a:latin typeface="Ariial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ial"/>
              </a:rPr>
              <a:t>terlepas</a:t>
            </a:r>
            <a:r>
              <a:rPr lang="en-US" altLang="en-US" sz="2200" dirty="0">
                <a:solidFill>
                  <a:schemeClr val="tx1"/>
                </a:solidFill>
                <a:latin typeface="Ariial"/>
              </a:rPr>
              <a:t>, </a:t>
            </a:r>
            <a:r>
              <a:rPr lang="en-US" altLang="en-US" sz="2200" dirty="0" err="1">
                <a:solidFill>
                  <a:schemeClr val="tx1"/>
                </a:solidFill>
                <a:latin typeface="Ariial"/>
              </a:rPr>
              <a:t>selamanya</a:t>
            </a:r>
            <a:r>
              <a:rPr lang="en-US" altLang="en-US" sz="2200" dirty="0">
                <a:solidFill>
                  <a:schemeClr val="tx1"/>
                </a:solidFill>
                <a:latin typeface="Ariial"/>
              </a:rPr>
              <a:t> </a:t>
            </a:r>
            <a:r>
              <a:rPr lang="en-US" altLang="en-US" sz="2200" dirty="0" err="1">
                <a:solidFill>
                  <a:schemeClr val="tx1"/>
                </a:solidFill>
                <a:latin typeface="Ariial"/>
              </a:rPr>
              <a:t>terlepas</a:t>
            </a:r>
            <a:r>
              <a:rPr lang="en-US" altLang="en-US" sz="2200" dirty="0">
                <a:solidFill>
                  <a:schemeClr val="tx1"/>
                </a:solidFill>
                <a:latin typeface="Ariial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616113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0307" y="-96818"/>
            <a:ext cx="3571538" cy="2709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4486326" y="2502316"/>
            <a:ext cx="6473923" cy="341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defTabSz="914282"/>
            <a:r>
              <a:rPr lang="en-US" altLang="ms-MY" sz="2398" b="1" dirty="0"/>
              <a:t>KENAPA SAYA AMBIL </a:t>
            </a:r>
            <a:r>
              <a:rPr lang="en-US" altLang="ms-MY" sz="2398" b="1" dirty="0">
                <a:solidFill>
                  <a:srgbClr val="FF0000"/>
                </a:solidFill>
              </a:rPr>
              <a:t>RASUAH</a:t>
            </a:r>
            <a:r>
              <a:rPr lang="en-US" altLang="ms-MY" sz="2398" b="1" dirty="0"/>
              <a:t>?</a:t>
            </a:r>
          </a:p>
          <a:p>
            <a:pPr algn="just" defTabSz="914282"/>
            <a:endParaRPr lang="en-US" altLang="ms-MY" sz="2398" dirty="0"/>
          </a:p>
          <a:p>
            <a:pPr marL="342858" indent="-342858" algn="just" defTabSz="914282">
              <a:buFont typeface="Arial" panose="020B0604020202020204" pitchFamily="34" charset="0"/>
              <a:buChar char="•"/>
            </a:pPr>
            <a:r>
              <a:rPr lang="en-US" altLang="ms-MY" sz="2398" dirty="0" err="1"/>
              <a:t>Kalau</a:t>
            </a:r>
            <a:r>
              <a:rPr lang="en-US" altLang="ms-MY" sz="2398" dirty="0"/>
              <a:t> </a:t>
            </a:r>
            <a:r>
              <a:rPr lang="en-US" altLang="ms-MY" sz="2398" dirty="0" err="1"/>
              <a:t>saya</a:t>
            </a:r>
            <a:r>
              <a:rPr lang="en-US" altLang="ms-MY" sz="2398" dirty="0"/>
              <a:t> </a:t>
            </a:r>
            <a:r>
              <a:rPr lang="en-US" altLang="ms-MY" sz="2398" dirty="0" err="1"/>
              <a:t>tidak</a:t>
            </a:r>
            <a:r>
              <a:rPr lang="en-US" altLang="ms-MY" sz="2398" dirty="0"/>
              <a:t> </a:t>
            </a:r>
            <a:r>
              <a:rPr lang="en-US" altLang="ms-MY" sz="2398" dirty="0" err="1"/>
              <a:t>ambil</a:t>
            </a:r>
            <a:r>
              <a:rPr lang="en-US" altLang="ms-MY" sz="2398" dirty="0"/>
              <a:t>, orang lain </a:t>
            </a:r>
            <a:r>
              <a:rPr lang="en-US" altLang="ms-MY" sz="2398" dirty="0" err="1"/>
              <a:t>akan</a:t>
            </a:r>
            <a:r>
              <a:rPr lang="en-US" altLang="ms-MY" sz="2398" dirty="0"/>
              <a:t> </a:t>
            </a:r>
            <a:r>
              <a:rPr lang="en-US" altLang="ms-MY" sz="2398" dirty="0" err="1"/>
              <a:t>ambil</a:t>
            </a:r>
            <a:r>
              <a:rPr lang="en-US" altLang="ms-MY" sz="2398" dirty="0"/>
              <a:t>.</a:t>
            </a:r>
          </a:p>
          <a:p>
            <a:pPr marL="342858" indent="-342858" algn="just" defTabSz="914282">
              <a:buFont typeface="Arial" panose="020B0604020202020204" pitchFamily="34" charset="0"/>
              <a:buChar char="•"/>
            </a:pPr>
            <a:endParaRPr lang="en-US" altLang="ms-MY" sz="2398" dirty="0"/>
          </a:p>
          <a:p>
            <a:pPr marL="342858" indent="-342858" algn="just" defTabSz="914282">
              <a:buFont typeface="Arial" panose="020B0604020202020204" pitchFamily="34" charset="0"/>
              <a:buChar char="•"/>
            </a:pPr>
            <a:r>
              <a:rPr lang="en-US" altLang="ms-MY" sz="2398" dirty="0" err="1"/>
              <a:t>Dalam</a:t>
            </a:r>
            <a:r>
              <a:rPr lang="en-US" altLang="ms-MY" sz="2398" dirty="0"/>
              <a:t> </a:t>
            </a:r>
            <a:r>
              <a:rPr lang="en-US" altLang="ms-MY" sz="2398" dirty="0" err="1"/>
              <a:t>dunia</a:t>
            </a:r>
            <a:r>
              <a:rPr lang="en-US" altLang="ms-MY" sz="2398" dirty="0"/>
              <a:t> </a:t>
            </a:r>
            <a:r>
              <a:rPr lang="en-US" altLang="ms-MY" sz="2398" dirty="0" err="1"/>
              <a:t>moden</a:t>
            </a:r>
            <a:r>
              <a:rPr lang="en-US" altLang="ms-MY" sz="2398" dirty="0"/>
              <a:t> </a:t>
            </a:r>
            <a:r>
              <a:rPr lang="en-US" altLang="ms-MY" sz="2398" dirty="0" err="1"/>
              <a:t>sekarang</a:t>
            </a:r>
            <a:r>
              <a:rPr lang="en-US" altLang="ms-MY" sz="2398" dirty="0"/>
              <a:t>, </a:t>
            </a:r>
            <a:r>
              <a:rPr lang="en-US" altLang="ms-MY" sz="2398" dirty="0" err="1"/>
              <a:t>susah</a:t>
            </a:r>
            <a:r>
              <a:rPr lang="en-US" altLang="ms-MY" sz="2398" dirty="0"/>
              <a:t> </a:t>
            </a:r>
            <a:r>
              <a:rPr lang="en-US" altLang="ms-MY" sz="2398" dirty="0" err="1"/>
              <a:t>saya</a:t>
            </a:r>
            <a:r>
              <a:rPr lang="en-US" altLang="ms-MY" sz="2398" dirty="0"/>
              <a:t> </a:t>
            </a:r>
            <a:r>
              <a:rPr lang="en-US" altLang="ms-MY" sz="2398" dirty="0" err="1"/>
              <a:t>nak</a:t>
            </a:r>
            <a:r>
              <a:rPr lang="en-US" altLang="ms-MY" sz="2398" dirty="0"/>
              <a:t> </a:t>
            </a:r>
            <a:r>
              <a:rPr lang="en-US" altLang="ms-MY" sz="2398" dirty="0" err="1"/>
              <a:t>tolak</a:t>
            </a:r>
            <a:r>
              <a:rPr lang="en-US" altLang="ms-MY" sz="2398" dirty="0"/>
              <a:t>. Hari </a:t>
            </a:r>
            <a:r>
              <a:rPr lang="en-US" altLang="ms-MY" sz="2398" dirty="0" err="1"/>
              <a:t>ini</a:t>
            </a:r>
            <a:r>
              <a:rPr lang="en-US" altLang="ms-MY" sz="2398" dirty="0"/>
              <a:t> </a:t>
            </a:r>
            <a:r>
              <a:rPr lang="en-US" altLang="ms-MY" sz="2398" dirty="0" err="1"/>
              <a:t>boleh</a:t>
            </a:r>
            <a:r>
              <a:rPr lang="en-US" altLang="ms-MY" sz="2398" dirty="0"/>
              <a:t> </a:t>
            </a:r>
            <a:r>
              <a:rPr lang="en-US" altLang="ms-MY" sz="2398" dirty="0" err="1"/>
              <a:t>kita</a:t>
            </a:r>
            <a:r>
              <a:rPr lang="en-US" altLang="ms-MY" sz="2398" dirty="0"/>
              <a:t> </a:t>
            </a:r>
            <a:r>
              <a:rPr lang="en-US" altLang="ms-MY" sz="2398" dirty="0" err="1"/>
              <a:t>tolak</a:t>
            </a:r>
            <a:r>
              <a:rPr lang="en-US" altLang="ms-MY" sz="2398" dirty="0"/>
              <a:t>, </a:t>
            </a:r>
            <a:r>
              <a:rPr lang="en-US" altLang="ms-MY" sz="2398" dirty="0" err="1"/>
              <a:t>esok</a:t>
            </a:r>
            <a:r>
              <a:rPr lang="en-US" altLang="ms-MY" sz="2398" dirty="0"/>
              <a:t> </a:t>
            </a:r>
            <a:r>
              <a:rPr lang="en-US" altLang="ms-MY" sz="2398" dirty="0" err="1"/>
              <a:t>belum</a:t>
            </a:r>
            <a:r>
              <a:rPr lang="en-US" altLang="ms-MY" sz="2398" dirty="0"/>
              <a:t> </a:t>
            </a:r>
            <a:r>
              <a:rPr lang="en-US" altLang="ms-MY" sz="2398" dirty="0" err="1"/>
              <a:t>tentu</a:t>
            </a:r>
            <a:r>
              <a:rPr lang="en-US" altLang="ms-MY" sz="2398" dirty="0"/>
              <a:t> </a:t>
            </a:r>
            <a:r>
              <a:rPr lang="en-US" altLang="ms-MY" sz="2398" dirty="0" err="1"/>
              <a:t>lagi</a:t>
            </a:r>
            <a:r>
              <a:rPr lang="en-US" altLang="ms-MY" sz="2398" dirty="0"/>
              <a:t>. </a:t>
            </a:r>
            <a:r>
              <a:rPr lang="en-US" altLang="ms-MY" sz="2398" dirty="0" err="1"/>
              <a:t>Lagipun</a:t>
            </a:r>
            <a:r>
              <a:rPr lang="en-US" altLang="ms-MY" sz="2398" dirty="0"/>
              <a:t> </a:t>
            </a:r>
            <a:r>
              <a:rPr lang="en-US" altLang="ms-MY" sz="2398" dirty="0" err="1"/>
              <a:t>saya</a:t>
            </a:r>
            <a:r>
              <a:rPr lang="en-US" altLang="ms-MY" sz="2398" dirty="0"/>
              <a:t> </a:t>
            </a:r>
            <a:r>
              <a:rPr lang="en-US" altLang="ms-MY" sz="2398" dirty="0" err="1"/>
              <a:t>tak</a:t>
            </a:r>
            <a:r>
              <a:rPr lang="en-US" altLang="ms-MY" sz="2398" dirty="0"/>
              <a:t> </a:t>
            </a:r>
            <a:r>
              <a:rPr lang="en-US" altLang="ms-MY" sz="2398" dirty="0" err="1"/>
              <a:t>minta</a:t>
            </a:r>
            <a:r>
              <a:rPr lang="en-US" altLang="ms-MY" sz="2398" dirty="0"/>
              <a:t>. </a:t>
            </a:r>
            <a:r>
              <a:rPr lang="en-US" altLang="ms-MY" sz="2398" dirty="0" err="1"/>
              <a:t>Mereka</a:t>
            </a:r>
            <a:r>
              <a:rPr lang="en-US" altLang="ms-MY" sz="2398" dirty="0"/>
              <a:t> yang </a:t>
            </a:r>
            <a:r>
              <a:rPr lang="en-US" altLang="ms-MY" sz="2398" dirty="0" err="1"/>
              <a:t>nak</a:t>
            </a:r>
            <a:r>
              <a:rPr lang="en-US" altLang="ms-MY" sz="2398" dirty="0"/>
              <a:t> </a:t>
            </a:r>
            <a:r>
              <a:rPr lang="en-US" altLang="ms-MY" sz="2398" dirty="0" err="1"/>
              <a:t>beri</a:t>
            </a:r>
            <a:r>
              <a:rPr lang="en-US" altLang="ms-MY" sz="2398" dirty="0"/>
              <a:t>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1538" y="659223"/>
            <a:ext cx="3335764" cy="13255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3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MY" sz="4800" i="1" dirty="0">
                <a:latin typeface="Arial" panose="020B0604020202020204" pitchFamily="34" charset="0"/>
                <a:cs typeface="Arial" panose="020B0604020202020204" pitchFamily="34" charset="0"/>
              </a:rPr>
              <a:t>MINDSET </a:t>
            </a:r>
          </a:p>
          <a:p>
            <a:pPr>
              <a:lnSpc>
                <a:spcPct val="110000"/>
              </a:lnSpc>
            </a:pPr>
            <a:r>
              <a:rPr lang="en-MY" sz="48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MY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MY" sz="4800" dirty="0">
                <a:latin typeface="Arial" panose="020B0604020202020204" pitchFamily="34" charset="0"/>
                <a:cs typeface="Arial" panose="020B0604020202020204" pitchFamily="34" charset="0"/>
              </a:rPr>
              <a:t>ASUAH</a:t>
            </a:r>
          </a:p>
        </p:txBody>
      </p:sp>
    </p:spTree>
    <p:extLst>
      <p:ext uri="{BB962C8B-B14F-4D97-AF65-F5344CB8AC3E}">
        <p14:creationId xmlns:p14="http://schemas.microsoft.com/office/powerpoint/2010/main" val="3510483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689443" y="1984786"/>
            <a:ext cx="5984833" cy="378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defTabSz="914282"/>
            <a:endParaRPr lang="en-US" altLang="ms-MY" sz="2398" dirty="0"/>
          </a:p>
          <a:p>
            <a:pPr algn="just" defTabSz="914282"/>
            <a:endParaRPr lang="en-US" altLang="ms-MY" sz="2398" dirty="0"/>
          </a:p>
          <a:p>
            <a:pPr algn="just" defTabSz="914282"/>
            <a:r>
              <a:rPr lang="en-US" altLang="ms-MY" sz="2398" b="1" dirty="0"/>
              <a:t>BERCITA-CITA TINGGI DAN TAMAK</a:t>
            </a:r>
          </a:p>
          <a:p>
            <a:pPr algn="just" defTabSz="914282"/>
            <a:endParaRPr lang="en-US" altLang="ms-MY" sz="2398" dirty="0"/>
          </a:p>
          <a:p>
            <a:pPr marL="342900" indent="-342900" algn="just" defTabSz="914282">
              <a:buFont typeface="Arial" panose="020B0604020202020204" pitchFamily="34" charset="0"/>
              <a:buChar char="•"/>
            </a:pPr>
            <a:r>
              <a:rPr lang="en-US" altLang="ms-MY" sz="2398" dirty="0" err="1"/>
              <a:t>Saya</a:t>
            </a:r>
            <a:r>
              <a:rPr lang="en-US" altLang="ms-MY" sz="2398" dirty="0"/>
              <a:t> </a:t>
            </a:r>
            <a:r>
              <a:rPr lang="en-US" altLang="ms-MY" sz="2398" dirty="0" err="1"/>
              <a:t>mahu</a:t>
            </a:r>
            <a:r>
              <a:rPr lang="en-US" altLang="ms-MY" sz="2398" dirty="0"/>
              <a:t> </a:t>
            </a:r>
            <a:r>
              <a:rPr lang="en-US" altLang="ms-MY" sz="2398" dirty="0" err="1"/>
              <a:t>jadi</a:t>
            </a:r>
            <a:r>
              <a:rPr lang="en-US" altLang="ms-MY" sz="2398" dirty="0"/>
              <a:t> kaya </a:t>
            </a:r>
            <a:r>
              <a:rPr lang="en-US" altLang="ms-MY" sz="2398" dirty="0" err="1"/>
              <a:t>seperti</a:t>
            </a:r>
            <a:r>
              <a:rPr lang="en-US" altLang="ms-MY" sz="2398" dirty="0"/>
              <a:t> </a:t>
            </a:r>
            <a:r>
              <a:rPr lang="en-US" altLang="ms-MY" sz="2398" dirty="0" err="1"/>
              <a:t>pegawai</a:t>
            </a:r>
            <a:r>
              <a:rPr lang="en-US" altLang="ms-MY" sz="2398" dirty="0"/>
              <a:t> </a:t>
            </a:r>
            <a:r>
              <a:rPr lang="en-US" altLang="ms-MY" sz="2398" dirty="0" err="1"/>
              <a:t>sebelum</a:t>
            </a:r>
            <a:r>
              <a:rPr lang="en-US" altLang="ms-MY" sz="2398" dirty="0"/>
              <a:t> </a:t>
            </a:r>
            <a:r>
              <a:rPr lang="en-US" altLang="ms-MY" sz="2398" dirty="0" err="1"/>
              <a:t>ni</a:t>
            </a:r>
            <a:r>
              <a:rPr lang="en-US" altLang="ms-MY" sz="2398" dirty="0"/>
              <a:t>.</a:t>
            </a:r>
          </a:p>
          <a:p>
            <a:pPr marL="342900" indent="-342900" algn="just" defTabSz="914282">
              <a:buFont typeface="Arial" panose="020B0604020202020204" pitchFamily="34" charset="0"/>
              <a:buChar char="•"/>
            </a:pPr>
            <a:endParaRPr lang="en-US" altLang="ms-MY" sz="2398" dirty="0"/>
          </a:p>
          <a:p>
            <a:pPr marL="342900" indent="-342900" algn="just" defTabSz="914282">
              <a:buFont typeface="Arial" panose="020B0604020202020204" pitchFamily="34" charset="0"/>
              <a:buChar char="•"/>
            </a:pPr>
            <a:r>
              <a:rPr lang="en-US" altLang="ms-MY" sz="2398" dirty="0" err="1"/>
              <a:t>Dia</a:t>
            </a:r>
            <a:r>
              <a:rPr lang="en-US" altLang="ms-MY" sz="2398" dirty="0"/>
              <a:t> </a:t>
            </a:r>
            <a:r>
              <a:rPr lang="en-US" altLang="ms-MY" sz="2398" dirty="0" err="1"/>
              <a:t>boleh</a:t>
            </a:r>
            <a:r>
              <a:rPr lang="en-US" altLang="ms-MY" sz="2398" dirty="0"/>
              <a:t> kaya, </a:t>
            </a:r>
            <a:r>
              <a:rPr lang="en-US" altLang="ms-MY" sz="2398" dirty="0" err="1"/>
              <a:t>kenapa</a:t>
            </a:r>
            <a:r>
              <a:rPr lang="en-US" altLang="ms-MY" sz="2398" dirty="0"/>
              <a:t> </a:t>
            </a:r>
            <a:r>
              <a:rPr lang="en-US" altLang="ms-MY" sz="2398" dirty="0" err="1"/>
              <a:t>tidak</a:t>
            </a:r>
            <a:r>
              <a:rPr lang="en-US" altLang="ms-MY" sz="2398" dirty="0"/>
              <a:t> </a:t>
            </a:r>
            <a:r>
              <a:rPr lang="en-US" altLang="ms-MY" sz="2398" dirty="0" err="1"/>
              <a:t>saya</a:t>
            </a:r>
            <a:r>
              <a:rPr lang="en-US" altLang="ms-MY" sz="2398" dirty="0"/>
              <a:t>? </a:t>
            </a:r>
            <a:r>
              <a:rPr lang="en-US" altLang="ms-MY" sz="2398" dirty="0" err="1"/>
              <a:t>Peluang</a:t>
            </a:r>
            <a:r>
              <a:rPr lang="en-US" altLang="ms-MY" sz="2398" dirty="0"/>
              <a:t> </a:t>
            </a:r>
            <a:r>
              <a:rPr lang="en-US" altLang="ms-MY" sz="2398" dirty="0" err="1"/>
              <a:t>hanya</a:t>
            </a:r>
            <a:r>
              <a:rPr lang="en-US" altLang="ms-MY" sz="2398" dirty="0"/>
              <a:t> </a:t>
            </a:r>
            <a:r>
              <a:rPr lang="en-US" altLang="ms-MY" sz="2398" dirty="0" err="1"/>
              <a:t>datang</a:t>
            </a:r>
            <a:r>
              <a:rPr lang="en-US" altLang="ms-MY" sz="2398" dirty="0"/>
              <a:t> </a:t>
            </a:r>
            <a:r>
              <a:rPr lang="en-US" altLang="ms-MY" sz="2398" dirty="0" err="1"/>
              <a:t>sekali</a:t>
            </a:r>
            <a:r>
              <a:rPr lang="en-US" altLang="ms-MY" sz="2398" dirty="0"/>
              <a:t>.	</a:t>
            </a:r>
          </a:p>
          <a:p>
            <a:pPr algn="just" defTabSz="914282"/>
            <a:endParaRPr lang="en-US" altLang="ms-MY" sz="2398" dirty="0"/>
          </a:p>
        </p:txBody>
      </p:sp>
      <p:sp>
        <p:nvSpPr>
          <p:cNvPr id="4" name="Rectangle 3"/>
          <p:cNvSpPr/>
          <p:nvPr/>
        </p:nvSpPr>
        <p:spPr>
          <a:xfrm>
            <a:off x="430307" y="-96818"/>
            <a:ext cx="3571538" cy="2709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1538" y="659223"/>
            <a:ext cx="3335764" cy="13255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3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MY" sz="4800" i="1" dirty="0">
                <a:latin typeface="Arial" panose="020B0604020202020204" pitchFamily="34" charset="0"/>
                <a:cs typeface="Arial" panose="020B0604020202020204" pitchFamily="34" charset="0"/>
              </a:rPr>
              <a:t>MINDSET </a:t>
            </a:r>
          </a:p>
          <a:p>
            <a:pPr>
              <a:lnSpc>
                <a:spcPct val="110000"/>
              </a:lnSpc>
            </a:pPr>
            <a:r>
              <a:rPr lang="en-MY" sz="48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MY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MY" sz="4800" dirty="0">
                <a:latin typeface="Arial" panose="020B0604020202020204" pitchFamily="34" charset="0"/>
                <a:cs typeface="Arial" panose="020B0604020202020204" pitchFamily="34" charset="0"/>
              </a:rPr>
              <a:t>ASUAH</a:t>
            </a:r>
          </a:p>
        </p:txBody>
      </p:sp>
    </p:spTree>
    <p:extLst>
      <p:ext uri="{BB962C8B-B14F-4D97-AF65-F5344CB8AC3E}">
        <p14:creationId xmlns:p14="http://schemas.microsoft.com/office/powerpoint/2010/main" val="579284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525388" y="2612922"/>
            <a:ext cx="6221501" cy="378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defTabSz="914282"/>
            <a:r>
              <a:rPr lang="en-US" altLang="ms-MY" sz="2398" b="1" dirty="0"/>
              <a:t>MANGSA KEADAAN DAN TAKUT KENA PULAU</a:t>
            </a:r>
          </a:p>
          <a:p>
            <a:pPr algn="just" defTabSz="914282"/>
            <a:endParaRPr lang="en-US" altLang="ms-MY" sz="2398" b="1" dirty="0"/>
          </a:p>
          <a:p>
            <a:pPr marL="342858" indent="-342858" algn="just" defTabSz="914282">
              <a:buFont typeface="Arial" panose="020B0604020202020204" pitchFamily="34" charset="0"/>
              <a:buChar char="•"/>
            </a:pPr>
            <a:r>
              <a:rPr lang="en-US" altLang="ms-MY" sz="2398" dirty="0" err="1"/>
              <a:t>Kalau</a:t>
            </a:r>
            <a:r>
              <a:rPr lang="en-US" altLang="ms-MY" sz="2398" dirty="0"/>
              <a:t> </a:t>
            </a:r>
            <a:r>
              <a:rPr lang="en-US" altLang="ms-MY" sz="2398" dirty="0" err="1"/>
              <a:t>saya</a:t>
            </a:r>
            <a:r>
              <a:rPr lang="en-US" altLang="ms-MY" sz="2398" dirty="0"/>
              <a:t> </a:t>
            </a:r>
            <a:r>
              <a:rPr lang="en-US" altLang="ms-MY" sz="2398" dirty="0" err="1"/>
              <a:t>tak</a:t>
            </a:r>
            <a:r>
              <a:rPr lang="en-US" altLang="ms-MY" sz="2398" dirty="0"/>
              <a:t> </a:t>
            </a:r>
            <a:r>
              <a:rPr lang="en-US" altLang="ms-MY" sz="2398" dirty="0" err="1"/>
              <a:t>ambil</a:t>
            </a:r>
            <a:r>
              <a:rPr lang="en-US" altLang="ms-MY" sz="2398" dirty="0"/>
              <a:t> </a:t>
            </a:r>
            <a:r>
              <a:rPr lang="en-US" altLang="ms-MY" sz="2398" dirty="0" err="1"/>
              <a:t>rasuah</a:t>
            </a:r>
            <a:r>
              <a:rPr lang="en-US" altLang="ms-MY" sz="2398" dirty="0"/>
              <a:t>, </a:t>
            </a:r>
            <a:r>
              <a:rPr lang="en-US" altLang="ms-MY" sz="2398" dirty="0" err="1"/>
              <a:t>rakan-rakan</a:t>
            </a:r>
            <a:r>
              <a:rPr lang="en-US" altLang="ms-MY" sz="2398" dirty="0"/>
              <a:t> </a:t>
            </a:r>
            <a:r>
              <a:rPr lang="en-US" altLang="ms-MY" sz="2398" dirty="0" err="1"/>
              <a:t>setugas</a:t>
            </a:r>
            <a:r>
              <a:rPr lang="en-US" altLang="ms-MY" sz="2398" dirty="0"/>
              <a:t> </a:t>
            </a:r>
            <a:r>
              <a:rPr lang="en-US" altLang="ms-MY" sz="2398" dirty="0" err="1"/>
              <a:t>saya</a:t>
            </a:r>
            <a:r>
              <a:rPr lang="en-US" altLang="ms-MY" sz="2398" dirty="0"/>
              <a:t> </a:t>
            </a:r>
            <a:r>
              <a:rPr lang="en-US" altLang="ms-MY" sz="2398" dirty="0" err="1"/>
              <a:t>akan</a:t>
            </a:r>
            <a:r>
              <a:rPr lang="en-US" altLang="ms-MY" sz="2398" dirty="0"/>
              <a:t> </a:t>
            </a:r>
            <a:r>
              <a:rPr lang="en-US" altLang="ms-MY" sz="2398" dirty="0" err="1"/>
              <a:t>pulaukan</a:t>
            </a:r>
            <a:r>
              <a:rPr lang="en-US" altLang="ms-MY" sz="2398" dirty="0"/>
              <a:t> </a:t>
            </a:r>
            <a:r>
              <a:rPr lang="en-US" altLang="ms-MY" sz="2398" dirty="0" err="1"/>
              <a:t>saya</a:t>
            </a:r>
            <a:r>
              <a:rPr lang="en-US" altLang="ms-MY" sz="2398" dirty="0"/>
              <a:t>.  </a:t>
            </a:r>
          </a:p>
          <a:p>
            <a:pPr marL="342858" indent="-342858" algn="just" defTabSz="914282">
              <a:buFont typeface="Arial" panose="020B0604020202020204" pitchFamily="34" charset="0"/>
              <a:buChar char="•"/>
            </a:pPr>
            <a:endParaRPr lang="en-US" altLang="ms-MY" sz="2398" dirty="0"/>
          </a:p>
          <a:p>
            <a:pPr marL="342858" indent="-342858" algn="just" defTabSz="914282">
              <a:buFont typeface="Arial" panose="020B0604020202020204" pitchFamily="34" charset="0"/>
              <a:buChar char="•"/>
            </a:pPr>
            <a:r>
              <a:rPr lang="en-US" altLang="ms-MY" sz="2398" dirty="0" err="1"/>
              <a:t>Saya</a:t>
            </a:r>
            <a:r>
              <a:rPr lang="en-US" altLang="ms-MY" sz="2398" dirty="0"/>
              <a:t> </a:t>
            </a:r>
            <a:r>
              <a:rPr lang="en-US" altLang="ms-MY" sz="2398" dirty="0" err="1"/>
              <a:t>tidak</a:t>
            </a:r>
            <a:r>
              <a:rPr lang="en-US" altLang="ms-MY" sz="2398" dirty="0"/>
              <a:t> </a:t>
            </a:r>
            <a:r>
              <a:rPr lang="en-US" altLang="ms-MY" sz="2398" dirty="0" err="1"/>
              <a:t>mahu</a:t>
            </a:r>
            <a:r>
              <a:rPr lang="en-US" altLang="ms-MY" sz="2398" dirty="0"/>
              <a:t> </a:t>
            </a:r>
            <a:r>
              <a:rPr lang="en-US" altLang="ms-MY" sz="2398" dirty="0" err="1"/>
              <a:t>kena</a:t>
            </a:r>
            <a:r>
              <a:rPr lang="en-US" altLang="ms-MY" sz="2398" dirty="0"/>
              <a:t> </a:t>
            </a:r>
            <a:r>
              <a:rPr lang="en-US" altLang="ms-MY" sz="2398" dirty="0" err="1"/>
              <a:t>pulau</a:t>
            </a:r>
            <a:r>
              <a:rPr lang="en-US" altLang="ms-MY" sz="2398" dirty="0"/>
              <a:t>. </a:t>
            </a:r>
            <a:r>
              <a:rPr lang="en-US" altLang="ms-MY" sz="2398" dirty="0" err="1"/>
              <a:t>Jadi</a:t>
            </a:r>
            <a:r>
              <a:rPr lang="en-US" altLang="ms-MY" sz="2398" dirty="0"/>
              <a:t>, </a:t>
            </a:r>
            <a:r>
              <a:rPr lang="en-US" altLang="ms-MY" sz="2398" dirty="0" err="1"/>
              <a:t>untuk</a:t>
            </a:r>
            <a:r>
              <a:rPr lang="en-US" altLang="ms-MY" sz="2398" dirty="0"/>
              <a:t> </a:t>
            </a:r>
            <a:r>
              <a:rPr lang="en-US" altLang="ms-MY" sz="2398" dirty="0" err="1"/>
              <a:t>mudahkan</a:t>
            </a:r>
            <a:r>
              <a:rPr lang="en-US" altLang="ms-MY" sz="2398" dirty="0"/>
              <a:t> </a:t>
            </a:r>
            <a:r>
              <a:rPr lang="en-US" altLang="ms-MY" sz="2398" dirty="0" err="1"/>
              <a:t>hidup</a:t>
            </a:r>
            <a:r>
              <a:rPr lang="en-US" altLang="ms-MY" sz="2398" dirty="0"/>
              <a:t>, </a:t>
            </a:r>
            <a:r>
              <a:rPr lang="en-US" altLang="ms-MY" sz="2398" dirty="0" err="1"/>
              <a:t>saya</a:t>
            </a:r>
            <a:r>
              <a:rPr lang="en-US" altLang="ms-MY" sz="2398" dirty="0"/>
              <a:t> </a:t>
            </a:r>
            <a:r>
              <a:rPr lang="en-US" altLang="ms-MY" sz="2398" dirty="0" err="1"/>
              <a:t>terpaksa</a:t>
            </a:r>
            <a:r>
              <a:rPr lang="en-US" altLang="ms-MY" sz="2398" dirty="0"/>
              <a:t> juga </a:t>
            </a:r>
            <a:r>
              <a:rPr lang="en-US" altLang="ms-MY" sz="2398" dirty="0" err="1"/>
              <a:t>terima</a:t>
            </a:r>
            <a:r>
              <a:rPr lang="en-US" altLang="ms-MY" sz="2398" dirty="0"/>
              <a:t>.</a:t>
            </a:r>
          </a:p>
          <a:p>
            <a:pPr algn="just" defTabSz="914282"/>
            <a:endParaRPr lang="en-US" altLang="ms-MY" sz="2398" b="1" dirty="0"/>
          </a:p>
        </p:txBody>
      </p:sp>
      <p:sp>
        <p:nvSpPr>
          <p:cNvPr id="3" name="Rectangle 2"/>
          <p:cNvSpPr/>
          <p:nvPr/>
        </p:nvSpPr>
        <p:spPr>
          <a:xfrm>
            <a:off x="430307" y="-96818"/>
            <a:ext cx="3571538" cy="2709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1538" y="659223"/>
            <a:ext cx="3335764" cy="13255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3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MY" sz="4800" i="1" dirty="0">
                <a:latin typeface="Arial" panose="020B0604020202020204" pitchFamily="34" charset="0"/>
                <a:cs typeface="Arial" panose="020B0604020202020204" pitchFamily="34" charset="0"/>
              </a:rPr>
              <a:t>MINDSET </a:t>
            </a:r>
          </a:p>
          <a:p>
            <a:pPr>
              <a:lnSpc>
                <a:spcPct val="110000"/>
              </a:lnSpc>
            </a:pPr>
            <a:r>
              <a:rPr lang="en-MY" sz="48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MY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MY" sz="4800" dirty="0">
                <a:latin typeface="Arial" panose="020B0604020202020204" pitchFamily="34" charset="0"/>
                <a:cs typeface="Arial" panose="020B0604020202020204" pitchFamily="34" charset="0"/>
              </a:rPr>
              <a:t>ASUAH</a:t>
            </a:r>
          </a:p>
        </p:txBody>
      </p:sp>
    </p:spTree>
    <p:extLst>
      <p:ext uri="{BB962C8B-B14F-4D97-AF65-F5344CB8AC3E}">
        <p14:creationId xmlns:p14="http://schemas.microsoft.com/office/powerpoint/2010/main" val="448668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0307" y="-96818"/>
            <a:ext cx="3571538" cy="2709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01538" y="659223"/>
            <a:ext cx="3335764" cy="13255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3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MY" sz="4800" i="1" dirty="0">
                <a:latin typeface="Arial" panose="020B0604020202020204" pitchFamily="34" charset="0"/>
                <a:cs typeface="Arial" panose="020B0604020202020204" pitchFamily="34" charset="0"/>
              </a:rPr>
              <a:t>MINDSET </a:t>
            </a:r>
          </a:p>
          <a:p>
            <a:pPr>
              <a:lnSpc>
                <a:spcPct val="110000"/>
              </a:lnSpc>
            </a:pPr>
            <a:r>
              <a:rPr lang="en-MY" sz="48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MY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MY" sz="4800" dirty="0">
                <a:latin typeface="Arial" panose="020B0604020202020204" pitchFamily="34" charset="0"/>
                <a:cs typeface="Arial" panose="020B0604020202020204" pitchFamily="34" charset="0"/>
              </a:rPr>
              <a:t>ASUAH</a:t>
            </a:r>
          </a:p>
        </p:txBody>
      </p:sp>
      <p:sp>
        <p:nvSpPr>
          <p:cNvPr id="4" name="Rectangle 3"/>
          <p:cNvSpPr/>
          <p:nvPr/>
        </p:nvSpPr>
        <p:spPr>
          <a:xfrm>
            <a:off x="4485939" y="2612922"/>
            <a:ext cx="58485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282"/>
            <a:r>
              <a:rPr lang="en-US" altLang="ms-MY" sz="2400" b="1" dirty="0">
                <a:latin typeface="Arial" panose="020B0604020202020204" pitchFamily="34" charset="0"/>
                <a:cs typeface="Arial" panose="020B0604020202020204" pitchFamily="34" charset="0"/>
              </a:rPr>
              <a:t>KEPIMPINAN MELALUI TELADAN</a:t>
            </a:r>
          </a:p>
          <a:p>
            <a:pPr algn="just" defTabSz="914282"/>
            <a:endParaRPr lang="en-US" altLang="ms-MY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 defTabSz="914282">
              <a:buFont typeface="Arial" panose="020B0604020202020204" pitchFamily="34" charset="0"/>
              <a:buChar char="•"/>
            </a:pPr>
            <a:r>
              <a:rPr lang="en-US" altLang="ms-MY" sz="2400" dirty="0" err="1">
                <a:latin typeface="Arial" panose="020B0604020202020204" pitchFamily="34" charset="0"/>
                <a:cs typeface="Arial" panose="020B0604020202020204" pitchFamily="34" charset="0"/>
              </a:rPr>
              <a:t>Bos</a:t>
            </a:r>
            <a:r>
              <a:rPr lang="en-US" altLang="ms-MY" sz="2400" dirty="0">
                <a:latin typeface="Arial" panose="020B0604020202020204" pitchFamily="34" charset="0"/>
                <a:cs typeface="Arial" panose="020B0604020202020204" pitchFamily="34" charset="0"/>
              </a:rPr>
              <a:t> pun </a:t>
            </a:r>
            <a:r>
              <a:rPr lang="en-US" altLang="ms-MY" sz="2400" dirty="0" err="1">
                <a:latin typeface="Arial" panose="020B0604020202020204" pitchFamily="34" charset="0"/>
                <a:cs typeface="Arial" panose="020B0604020202020204" pitchFamily="34" charset="0"/>
              </a:rPr>
              <a:t>sama</a:t>
            </a:r>
            <a:r>
              <a:rPr lang="en-US" altLang="ms-MY" sz="2400" dirty="0">
                <a:latin typeface="Arial" panose="020B0604020202020204" pitchFamily="34" charset="0"/>
                <a:cs typeface="Arial" panose="020B0604020202020204" pitchFamily="34" charset="0"/>
              </a:rPr>
              <a:t> juga. </a:t>
            </a:r>
            <a:r>
              <a:rPr lang="en-US" altLang="ms-MY" sz="2400" dirty="0" err="1">
                <a:latin typeface="Arial" panose="020B0604020202020204" pitchFamily="34" charset="0"/>
                <a:cs typeface="Arial" panose="020B0604020202020204" pitchFamily="34" charset="0"/>
              </a:rPr>
              <a:t>Saya</a:t>
            </a:r>
            <a:r>
              <a:rPr lang="en-US" altLang="ms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ms-MY" sz="2400" dirty="0" err="1">
                <a:latin typeface="Arial" panose="020B0604020202020204" pitchFamily="34" charset="0"/>
                <a:cs typeface="Arial" panose="020B0604020202020204" pitchFamily="34" charset="0"/>
              </a:rPr>
              <a:t>ikut</a:t>
            </a:r>
            <a:r>
              <a:rPr lang="en-US" altLang="ms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ms-MY" sz="2400" dirty="0" err="1">
                <a:latin typeface="Arial" panose="020B0604020202020204" pitchFamily="34" charset="0"/>
                <a:cs typeface="Arial" panose="020B0604020202020204" pitchFamily="34" charset="0"/>
              </a:rPr>
              <a:t>bos</a:t>
            </a:r>
            <a:r>
              <a:rPr lang="en-US" altLang="ms-MY" sz="2400" dirty="0">
                <a:latin typeface="Arial" panose="020B0604020202020204" pitchFamily="34" charset="0"/>
                <a:cs typeface="Arial" panose="020B0604020202020204" pitchFamily="34" charset="0"/>
              </a:rPr>
              <a:t> la. </a:t>
            </a:r>
          </a:p>
          <a:p>
            <a:pPr marL="342900" indent="-342900" algn="just" defTabSz="914282">
              <a:buFont typeface="Arial" panose="020B0604020202020204" pitchFamily="34" charset="0"/>
              <a:buChar char="•"/>
            </a:pPr>
            <a:endParaRPr lang="en-US" altLang="ms-MY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 defTabSz="914282">
              <a:buFont typeface="Arial" panose="020B0604020202020204" pitchFamily="34" charset="0"/>
              <a:buChar char="•"/>
            </a:pPr>
            <a:r>
              <a:rPr lang="en-US" altLang="ms-MY" sz="2400" dirty="0" err="1">
                <a:latin typeface="Arial" panose="020B0604020202020204" pitchFamily="34" charset="0"/>
                <a:cs typeface="Arial" panose="020B0604020202020204" pitchFamily="34" charset="0"/>
              </a:rPr>
              <a:t>Kalau</a:t>
            </a:r>
            <a:r>
              <a:rPr lang="en-US" altLang="ms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ms-MY" sz="2400" dirty="0" err="1">
                <a:latin typeface="Arial" panose="020B0604020202020204" pitchFamily="34" charset="0"/>
                <a:cs typeface="Arial" panose="020B0604020202020204" pitchFamily="34" charset="0"/>
              </a:rPr>
              <a:t>dia</a:t>
            </a:r>
            <a:r>
              <a:rPr lang="en-US" altLang="ms-MY" sz="2400" dirty="0">
                <a:latin typeface="Arial" panose="020B0604020202020204" pitchFamily="34" charset="0"/>
                <a:cs typeface="Arial" panose="020B0604020202020204" pitchFamily="34" charset="0"/>
              </a:rPr>
              <a:t> ‘</a:t>
            </a:r>
            <a:r>
              <a:rPr lang="en-US" altLang="ms-MY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sapu</a:t>
            </a:r>
            <a:r>
              <a:rPr lang="en-US" altLang="ms-MY" sz="2400" dirty="0">
                <a:latin typeface="Arial" panose="020B0604020202020204" pitchFamily="34" charset="0"/>
                <a:cs typeface="Arial" panose="020B0604020202020204" pitchFamily="34" charset="0"/>
              </a:rPr>
              <a:t>’, </a:t>
            </a:r>
            <a:r>
              <a:rPr lang="en-US" altLang="ms-MY" sz="2400" dirty="0" err="1">
                <a:latin typeface="Arial" panose="020B0604020202020204" pitchFamily="34" charset="0"/>
                <a:cs typeface="Arial" panose="020B0604020202020204" pitchFamily="34" charset="0"/>
              </a:rPr>
              <a:t>kenapa</a:t>
            </a:r>
            <a:r>
              <a:rPr lang="en-US" altLang="ms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ms-MY" sz="2400" dirty="0" err="1">
                <a:latin typeface="Arial" panose="020B0604020202020204" pitchFamily="34" charset="0"/>
                <a:cs typeface="Arial" panose="020B0604020202020204" pitchFamily="34" charset="0"/>
              </a:rPr>
              <a:t>saya</a:t>
            </a:r>
            <a:r>
              <a:rPr lang="en-US" altLang="ms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ms-MY" sz="2400" dirty="0" err="1">
                <a:latin typeface="Arial" panose="020B0604020202020204" pitchFamily="34" charset="0"/>
                <a:cs typeface="Arial" panose="020B0604020202020204" pitchFamily="34" charset="0"/>
              </a:rPr>
              <a:t>nak</a:t>
            </a:r>
            <a:r>
              <a:rPr lang="en-US" altLang="ms-MY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ms-MY" sz="2400" dirty="0" err="1">
                <a:latin typeface="Arial" panose="020B0604020202020204" pitchFamily="34" charset="0"/>
                <a:cs typeface="Arial" panose="020B0604020202020204" pitchFamily="34" charset="0"/>
              </a:rPr>
              <a:t>jadi</a:t>
            </a:r>
            <a:r>
              <a:rPr lang="en-US" altLang="ms-MY" sz="2400" dirty="0">
                <a:latin typeface="Arial" panose="020B0604020202020204" pitchFamily="34" charset="0"/>
                <a:cs typeface="Arial" panose="020B0604020202020204" pitchFamily="34" charset="0"/>
              </a:rPr>
              <a:t> orang </a:t>
            </a:r>
            <a:r>
              <a:rPr lang="en-US" altLang="ms-MY" sz="2400" dirty="0" err="1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altLang="ms-MY" sz="2400" dirty="0">
                <a:latin typeface="Arial" panose="020B0604020202020204" pitchFamily="34" charset="0"/>
                <a:cs typeface="Arial" panose="020B0604020202020204" pitchFamily="34" charset="0"/>
              </a:rPr>
              <a:t> pula?</a:t>
            </a:r>
          </a:p>
        </p:txBody>
      </p:sp>
    </p:spTree>
    <p:extLst>
      <p:ext uri="{BB962C8B-B14F-4D97-AF65-F5344CB8AC3E}">
        <p14:creationId xmlns:p14="http://schemas.microsoft.com/office/powerpoint/2010/main" val="310413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0307" y="-96818"/>
            <a:ext cx="3571538" cy="2709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01538" y="659223"/>
            <a:ext cx="3335764" cy="13255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3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MY" sz="4800" i="1" dirty="0">
                <a:latin typeface="Arial" panose="020B0604020202020204" pitchFamily="34" charset="0"/>
                <a:cs typeface="Arial" panose="020B0604020202020204" pitchFamily="34" charset="0"/>
              </a:rPr>
              <a:t>MINDSET </a:t>
            </a:r>
          </a:p>
          <a:p>
            <a:pPr>
              <a:lnSpc>
                <a:spcPct val="110000"/>
              </a:lnSpc>
            </a:pPr>
            <a:r>
              <a:rPr lang="en-MY" sz="48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MY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MY" sz="4800" dirty="0">
                <a:latin typeface="Arial" panose="020B0604020202020204" pitchFamily="34" charset="0"/>
                <a:cs typeface="Arial" panose="020B0604020202020204" pitchFamily="34" charset="0"/>
              </a:rPr>
              <a:t>ASUAH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563938" y="2612922"/>
            <a:ext cx="6572148" cy="415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282"/>
            <a:r>
              <a:rPr lang="en-US" altLang="ms-MY" sz="2398" b="1" i="1" dirty="0"/>
              <a:t>MINDSET</a:t>
            </a:r>
            <a:r>
              <a:rPr lang="en-US" altLang="ms-MY" sz="2398" b="1" dirty="0"/>
              <a:t> ‘SEKALI TERLEPAS, SELAMANYA TERLEPAS’</a:t>
            </a:r>
          </a:p>
          <a:p>
            <a:pPr algn="just" defTabSz="914282"/>
            <a:endParaRPr lang="en-US" altLang="ms-MY" sz="2398" dirty="0"/>
          </a:p>
          <a:p>
            <a:pPr marL="342858" indent="-342858" algn="just" defTabSz="914282">
              <a:buFont typeface="Arial" panose="020B0604020202020204" pitchFamily="34" charset="0"/>
              <a:buChar char="•"/>
            </a:pPr>
            <a:r>
              <a:rPr lang="en-US" altLang="ms-MY" sz="2398" dirty="0" err="1"/>
              <a:t>Sekali</a:t>
            </a:r>
            <a:r>
              <a:rPr lang="en-US" altLang="ms-MY" sz="2398" dirty="0"/>
              <a:t> </a:t>
            </a:r>
            <a:r>
              <a:rPr lang="en-US" altLang="ms-MY" sz="2398" dirty="0" err="1"/>
              <a:t>buat</a:t>
            </a:r>
            <a:r>
              <a:rPr lang="en-US" altLang="ms-MY" sz="2398" dirty="0"/>
              <a:t>, </a:t>
            </a:r>
            <a:r>
              <a:rPr lang="en-US" altLang="ms-MY" sz="2398" dirty="0" err="1"/>
              <a:t>terlepas</a:t>
            </a:r>
            <a:r>
              <a:rPr lang="en-US" altLang="ms-MY" sz="2398" dirty="0"/>
              <a:t>. </a:t>
            </a:r>
            <a:r>
              <a:rPr lang="en-US" altLang="ms-MY" sz="2398" dirty="0" err="1"/>
              <a:t>Dua</a:t>
            </a:r>
            <a:r>
              <a:rPr lang="en-US" altLang="ms-MY" sz="2398" dirty="0"/>
              <a:t> kali, </a:t>
            </a:r>
            <a:r>
              <a:rPr lang="en-US" altLang="ms-MY" sz="2398" dirty="0" err="1"/>
              <a:t>terlepas</a:t>
            </a:r>
            <a:r>
              <a:rPr lang="en-US" altLang="ms-MY" sz="2398" dirty="0"/>
              <a:t>. </a:t>
            </a:r>
            <a:r>
              <a:rPr lang="en-US" altLang="ms-MY" sz="2398" dirty="0" err="1"/>
              <a:t>Tiga</a:t>
            </a:r>
            <a:r>
              <a:rPr lang="en-US" altLang="ms-MY" sz="2398" dirty="0"/>
              <a:t> kali, </a:t>
            </a:r>
            <a:r>
              <a:rPr lang="en-US" altLang="ms-MY" sz="2398" dirty="0" err="1"/>
              <a:t>lagi</a:t>
            </a:r>
            <a:r>
              <a:rPr lang="en-US" altLang="ms-MY" sz="2398" dirty="0"/>
              <a:t> </a:t>
            </a:r>
            <a:r>
              <a:rPr lang="en-US" altLang="ms-MY" sz="2398" dirty="0" err="1"/>
              <a:t>terlepas</a:t>
            </a:r>
            <a:r>
              <a:rPr lang="en-US" altLang="ms-MY" sz="2398" dirty="0"/>
              <a:t>. </a:t>
            </a:r>
            <a:r>
              <a:rPr lang="en-US" altLang="ms-MY" sz="2398" dirty="0" err="1"/>
              <a:t>Setakat</a:t>
            </a:r>
            <a:r>
              <a:rPr lang="en-US" altLang="ms-MY" sz="2398" dirty="0"/>
              <a:t> </a:t>
            </a:r>
            <a:r>
              <a:rPr lang="en-US" altLang="ms-MY" sz="2398" dirty="0" err="1"/>
              <a:t>ini</a:t>
            </a:r>
            <a:r>
              <a:rPr lang="en-US" altLang="ms-MY" sz="2398" dirty="0"/>
              <a:t> </a:t>
            </a:r>
            <a:r>
              <a:rPr lang="en-US" altLang="ms-MY" sz="2398" dirty="0" err="1"/>
              <a:t>semuanya</a:t>
            </a:r>
            <a:r>
              <a:rPr lang="en-US" altLang="ms-MY" sz="2398" dirty="0"/>
              <a:t> </a:t>
            </a:r>
            <a:r>
              <a:rPr lang="en-US" altLang="ms-MY" sz="2398" i="1" dirty="0" err="1"/>
              <a:t>beres</a:t>
            </a:r>
            <a:r>
              <a:rPr lang="en-US" altLang="ms-MY" sz="2398" dirty="0"/>
              <a:t>. </a:t>
            </a:r>
            <a:r>
              <a:rPr lang="en-US" altLang="ms-MY" sz="2398" dirty="0" err="1"/>
              <a:t>Berani</a:t>
            </a:r>
            <a:r>
              <a:rPr lang="en-US" altLang="ms-MY" sz="2398" dirty="0"/>
              <a:t> </a:t>
            </a:r>
            <a:r>
              <a:rPr lang="en-US" altLang="ms-MY" sz="2398" dirty="0" err="1"/>
              <a:t>buat</a:t>
            </a:r>
            <a:r>
              <a:rPr lang="en-US" altLang="ms-MY" sz="2398" dirty="0"/>
              <a:t> </a:t>
            </a:r>
            <a:r>
              <a:rPr lang="en-US" altLang="ms-MY" sz="2398" dirty="0" err="1"/>
              <a:t>beranilah</a:t>
            </a:r>
            <a:r>
              <a:rPr lang="en-US" altLang="ms-MY" sz="2398" dirty="0"/>
              <a:t> </a:t>
            </a:r>
            <a:r>
              <a:rPr lang="en-US" altLang="ms-MY" sz="2398" dirty="0" err="1"/>
              <a:t>tanggung</a:t>
            </a:r>
            <a:r>
              <a:rPr lang="en-US" altLang="ms-MY" sz="2398" dirty="0"/>
              <a:t>.</a:t>
            </a:r>
          </a:p>
          <a:p>
            <a:pPr marL="342858" indent="-342858" algn="just" defTabSz="914282">
              <a:buFont typeface="Arial" panose="020B0604020202020204" pitchFamily="34" charset="0"/>
              <a:buChar char="•"/>
            </a:pPr>
            <a:endParaRPr lang="en-US" altLang="ms-MY" sz="2398" dirty="0"/>
          </a:p>
          <a:p>
            <a:pPr marL="342858" indent="-342858" algn="just" defTabSz="914282">
              <a:buFont typeface="Arial" panose="020B0604020202020204" pitchFamily="34" charset="0"/>
              <a:buChar char="•"/>
            </a:pPr>
            <a:r>
              <a:rPr lang="en-US" altLang="ms-MY" sz="2398" dirty="0" err="1"/>
              <a:t>Kalau</a:t>
            </a:r>
            <a:r>
              <a:rPr lang="en-US" altLang="ms-MY" sz="2398" dirty="0"/>
              <a:t> </a:t>
            </a:r>
            <a:r>
              <a:rPr lang="en-US" altLang="ms-MY" sz="2398" dirty="0" err="1"/>
              <a:t>saya</a:t>
            </a:r>
            <a:r>
              <a:rPr lang="en-US" altLang="ms-MY" sz="2398" dirty="0"/>
              <a:t> </a:t>
            </a:r>
            <a:r>
              <a:rPr lang="en-US" altLang="ms-MY" sz="2398" dirty="0" err="1"/>
              <a:t>kena</a:t>
            </a:r>
            <a:r>
              <a:rPr lang="en-US" altLang="ms-MY" sz="2398" dirty="0"/>
              <a:t> </a:t>
            </a:r>
            <a:r>
              <a:rPr lang="en-US" altLang="ms-MY" sz="2398" dirty="0" err="1"/>
              <a:t>tangkap</a:t>
            </a:r>
            <a:r>
              <a:rPr lang="en-US" altLang="ms-MY" sz="2398" dirty="0"/>
              <a:t>, </a:t>
            </a:r>
            <a:r>
              <a:rPr lang="en-US" altLang="ms-MY" sz="2398" dirty="0" err="1"/>
              <a:t>saya</a:t>
            </a:r>
            <a:r>
              <a:rPr lang="en-US" altLang="ms-MY" sz="2398" dirty="0"/>
              <a:t> </a:t>
            </a:r>
            <a:r>
              <a:rPr lang="en-US" altLang="ms-MY" sz="2398" dirty="0" err="1"/>
              <a:t>akan</a:t>
            </a:r>
            <a:r>
              <a:rPr lang="en-US" altLang="ms-MY" sz="2398" dirty="0"/>
              <a:t> </a:t>
            </a:r>
            <a:r>
              <a:rPr lang="en-US" altLang="ms-MY" sz="2398" dirty="0" err="1"/>
              <a:t>bongkarkan</a:t>
            </a:r>
            <a:r>
              <a:rPr lang="en-US" altLang="ms-MY" sz="2398" dirty="0"/>
              <a:t> </a:t>
            </a:r>
            <a:r>
              <a:rPr lang="en-US" altLang="ms-MY" sz="2398" dirty="0" err="1"/>
              <a:t>semua</a:t>
            </a:r>
            <a:r>
              <a:rPr lang="en-US" altLang="ms-MY" sz="2398" dirty="0"/>
              <a:t> </a:t>
            </a:r>
            <a:r>
              <a:rPr lang="en-US" altLang="ms-MY" sz="2398" dirty="0" err="1"/>
              <a:t>kegiatan</a:t>
            </a:r>
            <a:r>
              <a:rPr lang="en-US" altLang="ms-MY" sz="2398" dirty="0"/>
              <a:t> </a:t>
            </a:r>
            <a:r>
              <a:rPr lang="en-US" altLang="ms-MY" sz="2398" dirty="0" err="1"/>
              <a:t>jahat</a:t>
            </a:r>
            <a:r>
              <a:rPr lang="en-US" altLang="ms-MY" sz="2398" dirty="0"/>
              <a:t> </a:t>
            </a:r>
            <a:r>
              <a:rPr lang="en-US" altLang="ms-MY" sz="2398" dirty="0" err="1"/>
              <a:t>dalam</a:t>
            </a:r>
            <a:r>
              <a:rPr lang="en-US" altLang="ms-MY" sz="2398" dirty="0"/>
              <a:t> </a:t>
            </a:r>
            <a:r>
              <a:rPr lang="en-US" altLang="ms-MY" sz="2398" dirty="0" err="1"/>
              <a:t>jabatan</a:t>
            </a:r>
            <a:r>
              <a:rPr lang="en-US" altLang="ms-MY" sz="2398" dirty="0"/>
              <a:t>  </a:t>
            </a:r>
            <a:r>
              <a:rPr lang="en-US" altLang="ms-MY" sz="2398" dirty="0" err="1"/>
              <a:t>ini</a:t>
            </a:r>
            <a:r>
              <a:rPr lang="en-US" altLang="ms-MY" sz="2398" dirty="0"/>
              <a:t>.</a:t>
            </a:r>
          </a:p>
          <a:p>
            <a:pPr algn="just" defTabSz="914282"/>
            <a:endParaRPr lang="en-US" altLang="ms-MY" sz="2398" i="1" dirty="0"/>
          </a:p>
        </p:txBody>
      </p:sp>
    </p:spTree>
    <p:extLst>
      <p:ext uri="{BB962C8B-B14F-4D97-AF65-F5344CB8AC3E}">
        <p14:creationId xmlns:p14="http://schemas.microsoft.com/office/powerpoint/2010/main" val="3200642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0307" y="-96818"/>
            <a:ext cx="3571538" cy="2709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01538" y="659223"/>
            <a:ext cx="3335764" cy="13255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3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MY" sz="4800" i="1" dirty="0">
                <a:latin typeface="Arial" panose="020B0604020202020204" pitchFamily="34" charset="0"/>
                <a:cs typeface="Arial" panose="020B0604020202020204" pitchFamily="34" charset="0"/>
              </a:rPr>
              <a:t>MINDSET </a:t>
            </a:r>
          </a:p>
          <a:p>
            <a:pPr>
              <a:lnSpc>
                <a:spcPct val="110000"/>
              </a:lnSpc>
            </a:pPr>
            <a:r>
              <a:rPr lang="en-MY" sz="48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MY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MY" sz="4800" dirty="0">
                <a:latin typeface="Arial" panose="020B0604020202020204" pitchFamily="34" charset="0"/>
                <a:cs typeface="Arial" panose="020B0604020202020204" pitchFamily="34" charset="0"/>
              </a:rPr>
              <a:t>ASUAH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452518" y="2212360"/>
            <a:ext cx="6592896" cy="452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defTabSz="914282">
              <a:defRPr/>
            </a:pPr>
            <a:r>
              <a:rPr lang="en-US" sz="2398" b="1" dirty="0">
                <a:latin typeface="Arial" panose="020B0604020202020204" pitchFamily="34" charset="0"/>
                <a:cs typeface="Arial" panose="020B0604020202020204" pitchFamily="34" charset="0"/>
              </a:rPr>
              <a:t>SINDROM KECEWA</a:t>
            </a:r>
          </a:p>
          <a:p>
            <a:pPr algn="just" defTabSz="914282">
              <a:defRPr/>
            </a:pPr>
            <a:endParaRPr lang="en-US" sz="239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58" indent="-342858" algn="just" defTabSz="914282">
              <a:buFont typeface="Arial" panose="020B0604020202020204" pitchFamily="34" charset="0"/>
              <a:buChar char="•"/>
              <a:defRPr/>
            </a:pP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Memang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tak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adil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buat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saya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Saya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bersungguh-sungguh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Tapi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bila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bab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APC, ‘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melintang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menegak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’,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dia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Dahlah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dia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pemalas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kuat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bodek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pulak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tu.</a:t>
            </a:r>
            <a:endParaRPr lang="en-US" sz="239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58" indent="-342858" algn="just" defTabSz="914282">
              <a:buFont typeface="Arial" panose="020B0604020202020204" pitchFamily="34" charset="0"/>
              <a:buChar char="•"/>
              <a:defRPr/>
            </a:pPr>
            <a:endParaRPr lang="en-US" sz="239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58" indent="-342858" algn="just" defTabSz="914282">
              <a:buFont typeface="Arial" panose="020B0604020202020204" pitchFamily="34" charset="0"/>
              <a:buChar char="•"/>
              <a:defRPr/>
            </a:pP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Kalau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aku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kuat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jujur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bukan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orang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nampak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pun. </a:t>
            </a:r>
          </a:p>
          <a:p>
            <a:pPr marL="342858" indent="-342858" algn="just" defTabSz="914282">
              <a:buFont typeface="Arial" panose="020B0604020202020204" pitchFamily="34" charset="0"/>
              <a:buChar char="•"/>
              <a:defRPr/>
            </a:pPr>
            <a:endParaRPr lang="en-US" sz="239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58" indent="-342858" algn="just" defTabSz="914282">
              <a:buFont typeface="Arial" panose="020B0604020202020204" pitchFamily="34" charset="0"/>
              <a:buChar char="•"/>
              <a:defRPr/>
            </a:pP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ikhlas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bukan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boleh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jadi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kaya.</a:t>
            </a:r>
          </a:p>
          <a:p>
            <a:pPr marL="342858" indent="-342858" algn="just" defTabSz="914282">
              <a:buFont typeface="Arial" panose="020B0604020202020204" pitchFamily="34" charset="0"/>
              <a:buChar char="•"/>
              <a:defRPr/>
            </a:pPr>
            <a:endParaRPr lang="en-US" sz="2398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355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0307" y="-96818"/>
            <a:ext cx="3571538" cy="2709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01538" y="659223"/>
            <a:ext cx="3335764" cy="13255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3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MY" sz="4800" i="1" dirty="0">
                <a:latin typeface="Arial" panose="020B0604020202020204" pitchFamily="34" charset="0"/>
                <a:cs typeface="Arial" panose="020B0604020202020204" pitchFamily="34" charset="0"/>
              </a:rPr>
              <a:t>MINDSET </a:t>
            </a:r>
          </a:p>
          <a:p>
            <a:pPr>
              <a:lnSpc>
                <a:spcPct val="110000"/>
              </a:lnSpc>
            </a:pPr>
            <a:r>
              <a:rPr lang="en-MY" sz="48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MY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MY" sz="4800" dirty="0">
                <a:latin typeface="Arial" panose="020B0604020202020204" pitchFamily="34" charset="0"/>
                <a:cs typeface="Arial" panose="020B0604020202020204" pitchFamily="34" charset="0"/>
              </a:rPr>
              <a:t>ASUAH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407697" y="2612922"/>
            <a:ext cx="6313196" cy="3044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defTabSz="914282">
              <a:defRPr/>
            </a:pPr>
            <a:r>
              <a:rPr lang="en-US" sz="2398" b="1" dirty="0">
                <a:latin typeface="Arial" panose="020B0604020202020204" pitchFamily="34" charset="0"/>
                <a:cs typeface="Arial" panose="020B0604020202020204" pitchFamily="34" charset="0"/>
              </a:rPr>
              <a:t>DEMI </a:t>
            </a:r>
            <a:r>
              <a:rPr lang="en-US" sz="2398" b="1" i="1" dirty="0">
                <a:latin typeface="Arial" panose="020B0604020202020204" pitchFamily="34" charset="0"/>
                <a:cs typeface="Arial" panose="020B0604020202020204" pitchFamily="34" charset="0"/>
              </a:rPr>
              <a:t>SURVIVAL</a:t>
            </a:r>
            <a:r>
              <a:rPr lang="en-US" sz="2398" b="1" dirty="0">
                <a:latin typeface="Arial" panose="020B0604020202020204" pitchFamily="34" charset="0"/>
                <a:cs typeface="Arial" panose="020B0604020202020204" pitchFamily="34" charset="0"/>
              </a:rPr>
              <a:t> HIDUP</a:t>
            </a:r>
          </a:p>
          <a:p>
            <a:pPr algn="just" defTabSz="914282">
              <a:defRPr/>
            </a:pPr>
            <a:endParaRPr lang="en-US" sz="239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58" indent="-342858" algn="just" defTabSz="914282">
              <a:buFont typeface="Arial" panose="020B0604020202020204" pitchFamily="34" charset="0"/>
              <a:buChar char="•"/>
              <a:defRPr/>
            </a:pP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Dunia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sekarang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ni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kalau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tak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hulur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susahlah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projek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858" indent="-342858" algn="just" defTabSz="914282">
              <a:buFont typeface="Arial" panose="020B0604020202020204" pitchFamily="34" charset="0"/>
              <a:buChar char="•"/>
              <a:defRPr/>
            </a:pPr>
            <a:endParaRPr lang="en-US" sz="239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58" indent="-342858" algn="just" defTabSz="914282">
              <a:buFont typeface="Arial" panose="020B0604020202020204" pitchFamily="34" charset="0"/>
              <a:buChar char="•"/>
              <a:defRPr/>
            </a:pP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kerajaan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gaji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kecil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Lebih-lebih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lagi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tinggal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bandar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Kalau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tak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98" i="1" dirty="0">
                <a:latin typeface="Arial" panose="020B0604020202020204" pitchFamily="34" charset="0"/>
                <a:cs typeface="Arial" panose="020B0604020202020204" pitchFamily="34" charset="0"/>
              </a:rPr>
              <a:t>side-income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susah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2398" dirty="0" err="1">
                <a:latin typeface="Arial" panose="020B0604020202020204" pitchFamily="34" charset="0"/>
                <a:cs typeface="Arial" panose="020B0604020202020204" pitchFamily="34" charset="0"/>
              </a:rPr>
              <a:t>hidup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810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4288" y="609503"/>
            <a:ext cx="8541187" cy="1076675"/>
          </a:xfrm>
        </p:spPr>
        <p:txBody>
          <a:bodyPr>
            <a:normAutofit/>
          </a:bodyPr>
          <a:lstStyle/>
          <a:p>
            <a:r>
              <a:rPr lang="en-MY" sz="6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PENUTUP</a:t>
            </a:r>
            <a:endParaRPr lang="en-MY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72611" y="2210001"/>
            <a:ext cx="72512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memberi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akibat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amat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buruk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kepada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individu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keluarga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komuniti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ekonomi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MY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bukan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sahaja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melibatkan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kesalahan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beri</a:t>
            </a:r>
            <a:r>
              <a:rPr lang="en-MY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terima</a:t>
            </a:r>
            <a:r>
              <a:rPr lang="en-MY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suapan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MY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kesalahan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menurut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Akta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SPRM 2009.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322320" y="2210001"/>
            <a:ext cx="0" cy="42771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55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40D3-A65F-B813-5D5C-F5D82BE8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s-MY" b="1" dirty="0"/>
              <a:t>Rasuah Merupakan Perbuatan Jenayah Menurut Agama dan Undang-undang</a:t>
            </a:r>
            <a:endParaRPr lang="ms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4C9CE-2828-4D15-CA0C-7AB39F6EF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ms-MY" dirty="0"/>
              <a:t>Pengharaman jenayah rasuah menurut hadis:</a:t>
            </a:r>
          </a:p>
          <a:p>
            <a:endParaRPr lang="ms-MY" dirty="0"/>
          </a:p>
          <a:p>
            <a:pPr marL="0" indent="0" algn="ctr" rtl="1">
              <a:buNone/>
            </a:pPr>
            <a:r>
              <a:rPr lang="ar-SA" b="1" dirty="0">
                <a:latin typeface="KFGQPC Uthman Taha Naskh" panose="02000000000000000000" pitchFamily="2" charset="-78"/>
                <a:cs typeface="KFGQPC Uthman Taha Naskh" panose="02000000000000000000" pitchFamily="2" charset="-78"/>
              </a:rPr>
              <a:t>عَنْ عَبْدِ اللَّهِ بْنِ عَمْرٍو، قَالَ: قَالَ رَسُولُ اللَّهِ صَلَّى اللهُ عَلَيْهِ وَسَلَّمَ: لَعْنَةُ اللَّهِ عَلَى الرَّاشِي وَالْمُرْتَشِي</a:t>
            </a:r>
            <a:endParaRPr lang="en-MY" b="1" dirty="0">
              <a:cs typeface="KFGQPC Uthman Taha Naskh" panose="02000000000000000000" pitchFamily="2" charset="-78"/>
            </a:endParaRPr>
          </a:p>
          <a:p>
            <a:pPr marL="0" indent="0">
              <a:buNone/>
            </a:pPr>
            <a:endParaRPr lang="ar-SA" b="1" dirty="0"/>
          </a:p>
          <a:p>
            <a:pPr marL="0" indent="0">
              <a:buNone/>
            </a:pPr>
            <a:r>
              <a:rPr lang="en-MY" dirty="0" err="1"/>
              <a:t>Maksud</a:t>
            </a:r>
            <a:r>
              <a:rPr lang="en-MY" dirty="0"/>
              <a:t>: ‘Abdullah bin ‘Umar </a:t>
            </a:r>
            <a:r>
              <a:rPr lang="en-MY" dirty="0" err="1"/>
              <a:t>berkata</a:t>
            </a:r>
            <a:r>
              <a:rPr lang="en-MY" dirty="0"/>
              <a:t>,</a:t>
            </a:r>
            <a:r>
              <a:rPr lang="en-MY" i="1" dirty="0"/>
              <a:t>“Rasulullah SAW  </a:t>
            </a:r>
            <a:r>
              <a:rPr lang="en-MY" i="1" dirty="0" err="1"/>
              <a:t>bersabda</a:t>
            </a:r>
            <a:r>
              <a:rPr lang="en-MY" i="1" dirty="0"/>
              <a:t>, Allah </a:t>
            </a:r>
            <a:r>
              <a:rPr lang="en-MY" i="1" dirty="0" err="1"/>
              <a:t>melaknat</a:t>
            </a:r>
            <a:r>
              <a:rPr lang="en-MY" i="1" dirty="0"/>
              <a:t> orang yang </a:t>
            </a:r>
            <a:r>
              <a:rPr lang="en-MY" i="1" dirty="0" err="1"/>
              <a:t>memberi</a:t>
            </a:r>
            <a:r>
              <a:rPr lang="en-MY" i="1" dirty="0"/>
              <a:t> </a:t>
            </a:r>
            <a:r>
              <a:rPr lang="en-MY" i="1" dirty="0" err="1"/>
              <a:t>rasuah</a:t>
            </a:r>
            <a:r>
              <a:rPr lang="en-MY" i="1" dirty="0"/>
              <a:t> dan orang yang </a:t>
            </a:r>
            <a:r>
              <a:rPr lang="en-MY" i="1" dirty="0" err="1"/>
              <a:t>menerima</a:t>
            </a:r>
            <a:r>
              <a:rPr lang="en-MY" i="1" dirty="0"/>
              <a:t> </a:t>
            </a:r>
            <a:r>
              <a:rPr lang="en-MY" i="1" dirty="0" err="1"/>
              <a:t>rasuah</a:t>
            </a:r>
            <a:r>
              <a:rPr lang="en-MY" i="1" dirty="0"/>
              <a:t>.”</a:t>
            </a:r>
          </a:p>
          <a:p>
            <a:pPr marL="0" indent="0">
              <a:buNone/>
            </a:pPr>
            <a:endParaRPr lang="en-MY" i="1" dirty="0"/>
          </a:p>
          <a:p>
            <a:pPr marL="0" indent="0" algn="r">
              <a:buNone/>
            </a:pPr>
            <a:r>
              <a:rPr lang="en-US" sz="2400" dirty="0"/>
              <a:t>(</a:t>
            </a:r>
            <a:r>
              <a:rPr lang="en-MY" sz="2400" dirty="0"/>
              <a:t>Abu Dawud, 2009: 3580; al-</a:t>
            </a:r>
            <a:r>
              <a:rPr lang="en-MY" sz="2400" dirty="0" err="1"/>
              <a:t>Tirmidhi</a:t>
            </a:r>
            <a:r>
              <a:rPr lang="en-MY" sz="2400" dirty="0"/>
              <a:t>, 1998: 1337; Ibn </a:t>
            </a:r>
            <a:r>
              <a:rPr lang="en-MY" sz="2400" dirty="0" err="1"/>
              <a:t>Majah</a:t>
            </a:r>
            <a:r>
              <a:rPr lang="en-MY" sz="2400" dirty="0"/>
              <a:t>, 2009: 2313)</a:t>
            </a:r>
            <a:r>
              <a:rPr lang="en-MY" b="1" dirty="0"/>
              <a:t>  </a:t>
            </a:r>
            <a:endParaRPr lang="en-MY" dirty="0"/>
          </a:p>
          <a:p>
            <a:pPr marL="0" indent="0" algn="r">
              <a:buNone/>
            </a:pPr>
            <a:endParaRPr lang="en-MY" dirty="0"/>
          </a:p>
          <a:p>
            <a:pPr marL="0" indent="0">
              <a:buNone/>
            </a:pPr>
            <a:endParaRPr lang="ms-MY" dirty="0"/>
          </a:p>
        </p:txBody>
      </p:sp>
    </p:spTree>
    <p:extLst>
      <p:ext uri="{BB962C8B-B14F-4D97-AF65-F5344CB8AC3E}">
        <p14:creationId xmlns:p14="http://schemas.microsoft.com/office/powerpoint/2010/main" val="3762300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ere's how many hours the average student spends hustling">
            <a:extLst>
              <a:ext uri="{FF2B5EF4-FFF2-40B4-BE49-F238E27FC236}">
                <a16:creationId xmlns:a16="http://schemas.microsoft.com/office/drawing/2014/main" id="{C981DFD4-8414-E19E-7FDC-D497A5461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17" y="180975"/>
            <a:ext cx="9753600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05D13A-3C81-4A3E-CF99-03BF2CF15143}"/>
              </a:ext>
            </a:extLst>
          </p:cNvPr>
          <p:cNvSpPr/>
          <p:nvPr/>
        </p:nvSpPr>
        <p:spPr>
          <a:xfrm>
            <a:off x="0" y="2272937"/>
            <a:ext cx="12192000" cy="2142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1566D9-628B-AB5C-30EA-865FD8F17EC6}"/>
              </a:ext>
            </a:extLst>
          </p:cNvPr>
          <p:cNvSpPr/>
          <p:nvPr/>
        </p:nvSpPr>
        <p:spPr>
          <a:xfrm>
            <a:off x="2684550" y="2406536"/>
            <a:ext cx="7162538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AKTIVITI</a:t>
            </a:r>
          </a:p>
        </p:txBody>
      </p:sp>
    </p:spTree>
    <p:extLst>
      <p:ext uri="{BB962C8B-B14F-4D97-AF65-F5344CB8AC3E}">
        <p14:creationId xmlns:p14="http://schemas.microsoft.com/office/powerpoint/2010/main" val="305097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03" y="552892"/>
            <a:ext cx="8456114" cy="597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89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8246" y="2902654"/>
            <a:ext cx="8541187" cy="14469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361" i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5361" i="1" dirty="0" err="1">
                <a:latin typeface="Arial" panose="020B0604020202020204" pitchFamily="34" charset="0"/>
                <a:cs typeface="Arial" panose="020B0604020202020204" pitchFamily="34" charset="0"/>
              </a:rPr>
              <a:t>Terima</a:t>
            </a:r>
            <a:r>
              <a:rPr lang="en-US" sz="536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36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kasih</a:t>
            </a:r>
            <a:r>
              <a:rPr lang="en-US" sz="536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361" i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MY" sz="7797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522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05600-6985-84D1-7186-BEC873251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75A06-6AA5-B818-B0ED-583BD5B4F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s-MY" b="1" dirty="0"/>
              <a:t>Rasuah Merupakan Perbuatan Jenayah Menurut Agama dan Undang-undang</a:t>
            </a:r>
            <a:endParaRPr lang="ms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46FD2-2062-2994-FD5E-CDAB4F0EF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s-MY" dirty="0"/>
              <a:t>Pengharaman jenayah rasuah menurut hadis yang berakhir di neraka:</a:t>
            </a:r>
          </a:p>
          <a:p>
            <a:endParaRPr lang="ms-MY" dirty="0"/>
          </a:p>
          <a:p>
            <a:pPr marL="0" indent="0" algn="ctr" rtl="1">
              <a:lnSpc>
                <a:spcPct val="150000"/>
              </a:lnSpc>
              <a:spcBef>
                <a:spcPts val="0"/>
              </a:spcBef>
              <a:buNone/>
            </a:pPr>
            <a:r>
              <a:rPr lang="ar-SA" dirty="0">
                <a:latin typeface="KFGQPC Uthman Taha Naskh" panose="02000000000000000000" pitchFamily="2" charset="-78"/>
                <a:cs typeface="KFGQPC Uthman Taha Naskh" panose="02000000000000000000" pitchFamily="2" charset="-78"/>
              </a:rPr>
              <a:t>عَنْ أَبِي سَلَمَةَ بْنِ عَبْدِ الرَّحْمَنِ، عَنْ أَبِيهِ</a:t>
            </a:r>
            <a:r>
              <a:rPr lang="ar-SA" dirty="0">
                <a:latin typeface="KFGQPC Uthman Taha Naskh" panose="02000000000000000000" pitchFamily="2" charset="-78"/>
                <a:cs typeface="KFGQPC Uthman Taha Naskh" panose="02000000000000000000" pitchFamily="2" charset="-78"/>
                <a:sym typeface="KFGQPC Arabic Symbols 01" panose="02000000000000000000" pitchFamily="2" charset="2"/>
              </a:rPr>
              <a:t></a:t>
            </a:r>
            <a:r>
              <a:rPr lang="ar-SA" dirty="0">
                <a:latin typeface="KFGQPC Uthman Taha Naskh" panose="02000000000000000000" pitchFamily="2" charset="-78"/>
                <a:cs typeface="KFGQPC Uthman Taha Naskh" panose="02000000000000000000" pitchFamily="2" charset="-78"/>
              </a:rPr>
              <a:t>، قَالَ: قَالَ رَسُولُ اللَّهِ ﷺ: الرَّاشِي وَالْمُرْتَشِي فِي النَّار.</a:t>
            </a:r>
            <a:endParaRPr lang="ar-SA" dirty="0"/>
          </a:p>
          <a:p>
            <a:pPr marL="0" indent="0" algn="just">
              <a:buNone/>
            </a:pPr>
            <a:r>
              <a:rPr lang="en-MY" dirty="0" err="1"/>
              <a:t>Maksud</a:t>
            </a:r>
            <a:r>
              <a:rPr lang="en-MY" dirty="0"/>
              <a:t>: ‘Abdullah bin ‘Umar </a:t>
            </a:r>
            <a:r>
              <a:rPr lang="en-MY" dirty="0" err="1"/>
              <a:t>berkata</a:t>
            </a:r>
            <a:r>
              <a:rPr lang="en-MY" dirty="0"/>
              <a:t>,</a:t>
            </a:r>
            <a:r>
              <a:rPr lang="en-MY" i="1" dirty="0"/>
              <a:t>“Rasulullah SAW  </a:t>
            </a:r>
            <a:r>
              <a:rPr lang="en-MY" i="1" dirty="0" err="1"/>
              <a:t>bersabda</a:t>
            </a:r>
            <a:r>
              <a:rPr lang="en-MY" i="1" dirty="0"/>
              <a:t>, “Orang yang </a:t>
            </a:r>
            <a:r>
              <a:rPr lang="en-MY" i="1" dirty="0" err="1"/>
              <a:t>memberi</a:t>
            </a:r>
            <a:r>
              <a:rPr lang="en-MY" i="1" dirty="0"/>
              <a:t> </a:t>
            </a:r>
            <a:r>
              <a:rPr lang="en-MY" i="1" dirty="0" err="1"/>
              <a:t>rasuah</a:t>
            </a:r>
            <a:r>
              <a:rPr lang="en-MY" i="1" dirty="0"/>
              <a:t> dan orang yang </a:t>
            </a:r>
            <a:r>
              <a:rPr lang="en-MY" i="1" dirty="0" err="1"/>
              <a:t>menerima</a:t>
            </a:r>
            <a:r>
              <a:rPr lang="en-MY" i="1" dirty="0"/>
              <a:t> </a:t>
            </a:r>
            <a:r>
              <a:rPr lang="en-MY" i="1" dirty="0" err="1"/>
              <a:t>rasuah</a:t>
            </a:r>
            <a:r>
              <a:rPr lang="en-MY" i="1" dirty="0"/>
              <a:t>, </a:t>
            </a:r>
            <a:r>
              <a:rPr lang="en-MY" i="1" dirty="0" err="1"/>
              <a:t>kedua-duanya</a:t>
            </a:r>
            <a:r>
              <a:rPr lang="en-MY" i="1" dirty="0"/>
              <a:t> ke </a:t>
            </a:r>
            <a:r>
              <a:rPr lang="en-MY" i="1" dirty="0" err="1"/>
              <a:t>neraka</a:t>
            </a:r>
            <a:r>
              <a:rPr lang="en-MY" i="1" dirty="0"/>
              <a:t>.”</a:t>
            </a:r>
          </a:p>
          <a:p>
            <a:pPr marL="0" indent="0">
              <a:buNone/>
            </a:pPr>
            <a:endParaRPr lang="en-MY" i="1" dirty="0"/>
          </a:p>
          <a:p>
            <a:pPr marL="0" indent="0" algn="r">
              <a:buNone/>
            </a:pPr>
            <a:r>
              <a:rPr lang="en-US" sz="2400" dirty="0"/>
              <a:t>(</a:t>
            </a:r>
            <a:r>
              <a:rPr lang="en-MY" sz="2400" dirty="0"/>
              <a:t>Abu Dawud, 2009: 3580; al-</a:t>
            </a:r>
            <a:r>
              <a:rPr lang="en-MY" sz="2400" dirty="0" err="1"/>
              <a:t>Tirmidhi</a:t>
            </a:r>
            <a:r>
              <a:rPr lang="en-MY" sz="2400" dirty="0"/>
              <a:t>, 1998: 1337; Ibn </a:t>
            </a:r>
            <a:r>
              <a:rPr lang="en-MY" sz="2400" dirty="0" err="1"/>
              <a:t>Majah</a:t>
            </a:r>
            <a:r>
              <a:rPr lang="en-MY" sz="2400" dirty="0"/>
              <a:t>, 2009: 2313)</a:t>
            </a:r>
            <a:r>
              <a:rPr lang="en-MY" b="1" dirty="0"/>
              <a:t>  </a:t>
            </a:r>
            <a:endParaRPr lang="en-MY" dirty="0"/>
          </a:p>
          <a:p>
            <a:pPr marL="0" indent="0" algn="r">
              <a:buNone/>
            </a:pPr>
            <a:endParaRPr lang="en-MY" dirty="0"/>
          </a:p>
          <a:p>
            <a:pPr marL="0" indent="0">
              <a:buNone/>
            </a:pPr>
            <a:endParaRPr lang="ms-MY" dirty="0"/>
          </a:p>
        </p:txBody>
      </p:sp>
    </p:spTree>
    <p:extLst>
      <p:ext uri="{BB962C8B-B14F-4D97-AF65-F5344CB8AC3E}">
        <p14:creationId xmlns:p14="http://schemas.microsoft.com/office/powerpoint/2010/main" val="3553218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6361" y="1679648"/>
            <a:ext cx="719907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MY" sz="54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MY" sz="5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5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81" y="2602978"/>
            <a:ext cx="5215644" cy="2390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72063" y="3544698"/>
            <a:ext cx="49147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Pelbagai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diberikan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organisasi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dirty="0" err="1">
                <a:latin typeface="Arial" panose="020B0604020202020204" pitchFamily="34" charset="0"/>
                <a:cs typeface="Arial" panose="020B0604020202020204" pitchFamily="34" charset="0"/>
              </a:rPr>
              <a:t>antarabangsa</a:t>
            </a:r>
            <a:endParaRPr lang="en-MY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38450" y="4981907"/>
            <a:ext cx="60844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13" y="1090590"/>
            <a:ext cx="2248239" cy="45572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45620" y="1886674"/>
            <a:ext cx="6366076" cy="389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MY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Penyalahgunaan</a:t>
            </a:r>
            <a:r>
              <a:rPr lang="en-MY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kuasa</a:t>
            </a:r>
            <a:r>
              <a:rPr lang="en-MY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awam</a:t>
            </a:r>
            <a:r>
              <a:rPr lang="en-MY" sz="2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MY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jawatan</a:t>
            </a:r>
            <a:r>
              <a:rPr lang="en-MY" sz="2800" i="1" dirty="0">
                <a:latin typeface="Arial" panose="020B0604020202020204" pitchFamily="34" charset="0"/>
                <a:cs typeface="Arial" panose="020B0604020202020204" pitchFamily="34" charset="0"/>
              </a:rPr>
              <a:t> atau </a:t>
            </a:r>
            <a:r>
              <a:rPr lang="en-MY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autoriti</a:t>
            </a:r>
            <a:r>
              <a:rPr lang="en-MY" sz="2800" i="1" dirty="0">
                <a:latin typeface="Arial" panose="020B0604020202020204" pitchFamily="34" charset="0"/>
                <a:cs typeface="Arial" panose="020B0604020202020204" pitchFamily="34" charset="0"/>
              </a:rPr>
              <a:t> untuk </a:t>
            </a:r>
            <a:r>
              <a:rPr lang="en-MY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kepentingan</a:t>
            </a:r>
            <a:r>
              <a:rPr lang="en-MY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peribadi</a:t>
            </a:r>
            <a:r>
              <a:rPr lang="en-MY" sz="2800" i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MY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MY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rasuah</a:t>
            </a:r>
            <a:r>
              <a:rPr lang="en-MY" sz="2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MY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pemerasan</a:t>
            </a:r>
            <a:r>
              <a:rPr lang="en-MY" sz="2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MY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pengaruh</a:t>
            </a:r>
            <a:r>
              <a:rPr lang="en-MY" sz="2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MY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kronisme</a:t>
            </a:r>
            <a:r>
              <a:rPr lang="en-MY" sz="2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MY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penipuan</a:t>
            </a:r>
            <a:r>
              <a:rPr lang="en-MY" sz="2800" i="1" dirty="0">
                <a:latin typeface="Arial" panose="020B0604020202020204" pitchFamily="34" charset="0"/>
                <a:cs typeface="Arial" panose="020B0604020202020204" pitchFamily="34" charset="0"/>
              </a:rPr>
              <a:t>, wang </a:t>
            </a:r>
            <a:r>
              <a:rPr lang="en-MY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pelincir</a:t>
            </a:r>
            <a:r>
              <a:rPr lang="en-MY" sz="2800" i="1" dirty="0">
                <a:latin typeface="Arial" panose="020B0604020202020204" pitchFamily="34" charset="0"/>
                <a:cs typeface="Arial" panose="020B0604020202020204" pitchFamily="34" charset="0"/>
              </a:rPr>
              <a:t> atau </a:t>
            </a:r>
            <a:r>
              <a:rPr lang="en-MY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penggelapan</a:t>
            </a:r>
            <a:r>
              <a:rPr lang="en-MY" sz="28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MY" sz="28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9098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710" y="2148557"/>
            <a:ext cx="5143018" cy="30871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0415" y="2419856"/>
            <a:ext cx="3369261" cy="2967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MY" sz="3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MY" sz="3200" dirty="0" err="1"/>
              <a:t>Penyalahgunaan</a:t>
            </a:r>
            <a:r>
              <a:rPr lang="en-MY" sz="3200" dirty="0"/>
              <a:t> </a:t>
            </a:r>
            <a:r>
              <a:rPr lang="en-MY" sz="3200" dirty="0" err="1"/>
              <a:t>jawatan</a:t>
            </a:r>
            <a:r>
              <a:rPr lang="en-MY" sz="3200" dirty="0"/>
              <a:t> </a:t>
            </a:r>
            <a:r>
              <a:rPr lang="en-MY" sz="3200" dirty="0" err="1"/>
              <a:t>awam</a:t>
            </a:r>
            <a:r>
              <a:rPr lang="en-MY" sz="3200" dirty="0"/>
              <a:t> untuk </a:t>
            </a:r>
            <a:r>
              <a:rPr lang="en-MY" sz="3200" dirty="0" err="1"/>
              <a:t>keuntungan</a:t>
            </a:r>
            <a:r>
              <a:rPr lang="en-MY" sz="3200" dirty="0"/>
              <a:t> </a:t>
            </a:r>
            <a:r>
              <a:rPr lang="en-MY" sz="3200" dirty="0" err="1"/>
              <a:t>peribadi</a:t>
            </a:r>
            <a:r>
              <a:rPr lang="en-MY" sz="3200" dirty="0"/>
              <a:t>.</a:t>
            </a:r>
            <a:r>
              <a:rPr lang="en-MY" sz="32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8412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35738" y="3226521"/>
            <a:ext cx="6529659" cy="2700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MY" sz="2800" dirty="0" err="1"/>
              <a:t>Penyalahgunaan</a:t>
            </a:r>
            <a:r>
              <a:rPr lang="en-MY" sz="2800" dirty="0"/>
              <a:t> </a:t>
            </a:r>
            <a:r>
              <a:rPr lang="en-MY" sz="2800" dirty="0" err="1"/>
              <a:t>kuasa</a:t>
            </a:r>
            <a:r>
              <a:rPr lang="en-MY" sz="2800" dirty="0"/>
              <a:t> yang </a:t>
            </a:r>
            <a:r>
              <a:rPr lang="en-MY" sz="2800" dirty="0" err="1"/>
              <a:t>diamanahkan</a:t>
            </a:r>
            <a:r>
              <a:rPr lang="en-MY" sz="2800" dirty="0"/>
              <a:t> untuk </a:t>
            </a:r>
            <a:r>
              <a:rPr lang="en-MY" sz="2800" dirty="0" err="1"/>
              <a:t>keuntungan</a:t>
            </a:r>
            <a:r>
              <a:rPr lang="en-MY" sz="2800" dirty="0"/>
              <a:t> </a:t>
            </a:r>
            <a:r>
              <a:rPr lang="en-MY" sz="2800" dirty="0" err="1"/>
              <a:t>peribadi</a:t>
            </a:r>
            <a:r>
              <a:rPr lang="en-MY" sz="2800" dirty="0"/>
              <a:t>. </a:t>
            </a:r>
            <a:r>
              <a:rPr lang="en-MY" sz="2800" dirty="0" err="1"/>
              <a:t>Ia</a:t>
            </a:r>
            <a:r>
              <a:rPr lang="en-MY" sz="2800" dirty="0"/>
              <a:t> </a:t>
            </a:r>
            <a:r>
              <a:rPr lang="en-MY" sz="2800" dirty="0" err="1"/>
              <a:t>merugikan</a:t>
            </a:r>
            <a:r>
              <a:rPr lang="en-MY" sz="2800" dirty="0"/>
              <a:t> </a:t>
            </a:r>
            <a:r>
              <a:rPr lang="en-MY" sz="2800" dirty="0" err="1"/>
              <a:t>semua</a:t>
            </a:r>
            <a:r>
              <a:rPr lang="en-MY" sz="2800" dirty="0"/>
              <a:t> orang yang </a:t>
            </a:r>
            <a:r>
              <a:rPr lang="en-MY" sz="2800" dirty="0" err="1"/>
              <a:t>bergantung</a:t>
            </a:r>
            <a:r>
              <a:rPr lang="en-MY" sz="2800" dirty="0"/>
              <a:t> kepada </a:t>
            </a:r>
            <a:r>
              <a:rPr lang="en-MY" sz="2800" dirty="0" err="1"/>
              <a:t>integriti</a:t>
            </a:r>
            <a:r>
              <a:rPr lang="en-MY" sz="2800" dirty="0"/>
              <a:t> </a:t>
            </a:r>
            <a:r>
              <a:rPr lang="en-MY" sz="2800" dirty="0" err="1"/>
              <a:t>individu</a:t>
            </a:r>
            <a:r>
              <a:rPr lang="en-MY" sz="2800" dirty="0"/>
              <a:t> dalam </a:t>
            </a:r>
            <a:r>
              <a:rPr lang="en-MY" sz="2800" dirty="0" err="1"/>
              <a:t>kedudukan</a:t>
            </a:r>
            <a:r>
              <a:rPr lang="en-MY" sz="2800" dirty="0"/>
              <a:t> </a:t>
            </a:r>
            <a:r>
              <a:rPr lang="en-MY" sz="2800" dirty="0" err="1"/>
              <a:t>autoriti</a:t>
            </a:r>
            <a:r>
              <a:rPr lang="en-MY" sz="2800" dirty="0"/>
              <a:t>.</a:t>
            </a:r>
            <a:endParaRPr lang="en-MY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4" t="36559" r="15333" b="30249"/>
          <a:stretch/>
        </p:blipFill>
        <p:spPr>
          <a:xfrm>
            <a:off x="802256" y="802256"/>
            <a:ext cx="6374047" cy="186330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-438302" y="2592729"/>
            <a:ext cx="76146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076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plate PresentationGo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7073</TotalTime>
  <Words>1605</Words>
  <Application>Microsoft Office PowerPoint</Application>
  <PresentationFormat>Widescreen</PresentationFormat>
  <Paragraphs>283</Paragraphs>
  <Slides>42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Ariial</vt:lpstr>
      <vt:lpstr>Calibri</vt:lpstr>
      <vt:lpstr>Calibri Light</vt:lpstr>
      <vt:lpstr>Freestyle Script</vt:lpstr>
      <vt:lpstr>Helvetica</vt:lpstr>
      <vt:lpstr>KFGQPC Uthman Taha Naskh</vt:lpstr>
      <vt:lpstr>Open Sans</vt:lpstr>
      <vt:lpstr>Tahoma</vt:lpstr>
      <vt:lpstr>Wingdings</vt:lpstr>
      <vt:lpstr>Office Theme</vt:lpstr>
      <vt:lpstr>1_Office Theme</vt:lpstr>
      <vt:lpstr>Template PresentationGo</vt:lpstr>
      <vt:lpstr>PowerPoint Presentation</vt:lpstr>
      <vt:lpstr>PowerPoint Presentation</vt:lpstr>
      <vt:lpstr>Rasuah Merupakan Perbuatan Jenayah Menurut Agama dan Undang-undang</vt:lpstr>
      <vt:lpstr>Rasuah Merupakan Perbuatan Jenayah Menurut Agama dan Undang-undang</vt:lpstr>
      <vt:lpstr>Rasuah Merupakan Perbuatan Jenayah Menurut Agama dan Undang-undang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MINDA PERASUAH (MINDSET)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PENUTUP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KENALI RASUAH</dc:title>
  <dc:creator>Faizul Bin Mohd Musa</dc:creator>
  <cp:lastModifiedBy>KAMARUL AZMI BIN JASMI</cp:lastModifiedBy>
  <cp:revision>495</cp:revision>
  <cp:lastPrinted>2023-09-25T08:47:33Z</cp:lastPrinted>
  <dcterms:created xsi:type="dcterms:W3CDTF">2019-06-18T01:17:34Z</dcterms:created>
  <dcterms:modified xsi:type="dcterms:W3CDTF">2024-11-11T05:13:22Z</dcterms:modified>
</cp:coreProperties>
</file>